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7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move the slide</a:t>
            </a: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312"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49B73E9E-0F29-41B9-81E8-1D031A1AE850}"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noRot="1" noChangeAspect="1"/>
          </p:cNvSpPr>
          <p:nvPr>
            <p:ph type="sldImg"/>
          </p:nvPr>
        </p:nvSpPr>
        <p:spPr>
          <a:xfrm>
            <a:off x="533520" y="764280"/>
            <a:ext cx="6704640" cy="3771360"/>
          </a:xfrm>
          <a:prstGeom prst="rect">
            <a:avLst/>
          </a:prstGeom>
          <a:ln w="0">
            <a:noFill/>
          </a:ln>
        </p:spPr>
      </p:sp>
      <p:sp>
        <p:nvSpPr>
          <p:cNvPr id="475"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2000" b="0" strike="noStrike" spc="-1">
                <a:solidFill>
                  <a:srgbClr val="000000"/>
                </a:solidFill>
                <a:latin typeface="Arial"/>
              </a:rPr>
              <a:t>https://www.ncsc.gov.uk/static-assets/documents/PwnedPasswordsTop100k.txt</a:t>
            </a:r>
            <a:endParaRPr lang="en-CA" sz="2000" b="0" strike="noStrike" spc="-1">
              <a:latin typeface="Arial"/>
            </a:endParaRPr>
          </a:p>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p:txBody>
      </p:sp>
      <p:sp>
        <p:nvSpPr>
          <p:cNvPr id="476" name="PlaceHolder 3"/>
          <p:cNvSpPr>
            <a:spLocks noGrp="1"/>
          </p:cNvSpPr>
          <p:nvPr>
            <p:ph type="sldNum" idx="24"/>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DA8C348B-1AF4-4150-83F4-E5B42BBF01B8}" type="slidenum">
              <a:rPr lang="en-US" sz="1200" b="0" strike="noStrike" spc="-1">
                <a:solidFill>
                  <a:srgbClr val="000000"/>
                </a:solidFill>
                <a:latin typeface="+mn-lt"/>
                <a:ea typeface="+mn-ea"/>
              </a:rPr>
              <a:t>1</a:t>
            </a:fld>
            <a:endParaRPr lang="en-CA"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noRot="1" noChangeAspect="1"/>
          </p:cNvSpPr>
          <p:nvPr>
            <p:ph type="sldImg"/>
          </p:nvPr>
        </p:nvSpPr>
        <p:spPr>
          <a:xfrm>
            <a:off x="0" y="764280"/>
            <a:ext cx="360" cy="360"/>
          </a:xfrm>
          <a:prstGeom prst="rect">
            <a:avLst/>
          </a:prstGeom>
          <a:ln w="0">
            <a:noFill/>
          </a:ln>
        </p:spPr>
      </p:sp>
      <p:sp>
        <p:nvSpPr>
          <p:cNvPr id="478"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1200" b="0" strike="noStrike" spc="-1">
                <a:solidFill>
                  <a:srgbClr val="000000"/>
                </a:solidFill>
                <a:latin typeface="Nirmala UI Semilight"/>
              </a:rPr>
              <a:t>Now is the time to engage in an interactive Q&amp;A session where you can ask questions, share insights, and clarify any doubts about the topics we have covered so far.</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This open discussion is designed to ensure that every participant has the opportunity to voice their thoughts and learn from the collective experience of the group.</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Your questions and comments are valuable as they help us identify areas that may need further explanation and enable us to tailor future sessions to your needs.</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We encourage you to speak up and contribute to the dialogue, as this interaction is one of the key components of our interactive learning approach.</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As the session progresses, take note of any questions or ideas that you would like to revisit, and feel free to share your perspectives with the class.</a:t>
            </a:r>
            <a:endParaRPr lang="en-CA" sz="1200" b="0" strike="noStrike" spc="-1">
              <a:latin typeface="Arial"/>
            </a:endParaRPr>
          </a:p>
        </p:txBody>
      </p:sp>
      <p:sp>
        <p:nvSpPr>
          <p:cNvPr id="479" name="PlaceHolder 3"/>
          <p:cNvSpPr>
            <a:spLocks noGrp="1"/>
          </p:cNvSpPr>
          <p:nvPr>
            <p:ph type="sldNum" idx="25"/>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3413E7E8-2BBC-47DA-B2E7-98D2BFDCBF27}" type="slidenum">
              <a:rPr lang="en-US" sz="1200" b="0" strike="noStrike" spc="-1">
                <a:solidFill>
                  <a:srgbClr val="000000"/>
                </a:solidFill>
                <a:latin typeface="+mn-lt"/>
                <a:ea typeface="+mn-ea"/>
              </a:rPr>
              <a:t>68</a:t>
            </a:fld>
            <a:endParaRPr lang="en-CA"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FE2AA3E0-CC2C-40D8-9408-6BFC2D7D54FC}"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99959B77-447D-4564-9C1C-DE74C49D083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65266BC7-2161-4C2E-8CD5-E1E3EA8C263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44A9A5A2-EC6F-487F-B84E-B4EBA10E73FF}"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CFD3FEA4-4EFC-43A1-894C-C2093F2EBDC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336A7E1-F7AA-417C-A004-732DCF1EE03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0E613307-76FC-4F6B-8BDB-61922624EAE4}"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A11E335D-0381-48E5-8382-9D4E8D6CFEE1}"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A337E74-0853-4FC8-A092-2B4C4CB87AC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D8966275-4655-4FD0-968E-19145BD8F2E9}"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5F3FF7E-619C-40D8-906B-6DA0B07A9543}"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23DB249-CD81-4189-A14D-D4386923766D}"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1645A36-C7FA-407C-91AE-138CDCACFBE3}"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973E321-AABE-474C-B261-52F2BFEA399E}"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F73A622D-EB34-46A4-9836-069568BADA73}"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9D610C80-3101-4FFE-8E1E-4202447C3FE5}"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03B062C5-020B-4BEA-9B20-EAAE8631344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9B292EE5-C426-404B-8644-14944237357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7327E96E-CA23-4F63-B956-0410758A78DF}"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04FEAD11-3C2F-4BA4-ABDE-A23F1CCEE13F}"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7FBF3006-AC47-401C-B0F6-8D6FCE5CA703}"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B4020A59-9118-42E4-8AA8-944F611215A5}"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8EBCE51-F2AF-45A8-AB34-A8F3AEF330DF}"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D15636E4-4DA3-46BF-881F-DAB58D66CDB6}"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15E74E65-F9EF-4BBB-81FB-82FA39041337}"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B257F5C-4825-4727-8B7D-62E4830FE040}"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2FB39DCC-BA7B-4BDD-BAB1-F6FFE1307681}"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E573D789-F561-4C48-A7F5-6AE38D30597C}"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ECCABE55-4BF3-4B5D-B393-707311554040}"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6D6793C6-FE40-4861-813B-7DCAE71FC840}"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E840AEA1-374D-491E-8A8C-26DD66D39094}"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B602332A-5FE7-4F5F-8219-F351410C4F50}"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59459A1D-5EA6-44CE-90C7-01E500627EE2}"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A01228A-C21B-42ED-9F62-598E674C896F}"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AD42CBBA-FED2-4465-850E-86903C1E2591}"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26B698EE-2B11-4332-BB35-A088F00966AC}"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95523C3E-AEDF-459E-A7C4-91ED6006D190}"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A847E743-ADA2-459A-9191-5E8D834F6273}"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E87448D6-DC75-4703-9F4C-D974B092F283}"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5494128F-8AA1-4AA1-A0EC-2177988DAFA4}"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BD589E54-DD39-4D66-B6BA-6057F13A9692}"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9"/>
          </p:nvPr>
        </p:nvSpPr>
        <p:spPr/>
        <p:txBody>
          <a:bodyPr/>
          <a:lstStyle/>
          <a:p>
            <a:r>
              <a:t>Footer</a:t>
            </a:r>
          </a:p>
        </p:txBody>
      </p:sp>
      <p:sp>
        <p:nvSpPr>
          <p:cNvPr id="8" name="PlaceHolder 7"/>
          <p:cNvSpPr>
            <a:spLocks noGrp="1"/>
          </p:cNvSpPr>
          <p:nvPr>
            <p:ph type="sldNum" idx="10"/>
          </p:nvPr>
        </p:nvSpPr>
        <p:spPr/>
        <p:txBody>
          <a:bodyPr/>
          <a:lstStyle/>
          <a:p>
            <a:fld id="{674010B6-0286-4DF8-906D-BE27DF62F282}"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9"/>
          </p:nvPr>
        </p:nvSpPr>
        <p:spPr/>
        <p:txBody>
          <a:bodyPr/>
          <a:lstStyle/>
          <a:p>
            <a:r>
              <a:t>Footer</a:t>
            </a:r>
          </a:p>
        </p:txBody>
      </p:sp>
      <p:sp>
        <p:nvSpPr>
          <p:cNvPr id="10" name="PlaceHolder 9"/>
          <p:cNvSpPr>
            <a:spLocks noGrp="1"/>
          </p:cNvSpPr>
          <p:nvPr>
            <p:ph type="sldNum" idx="10"/>
          </p:nvPr>
        </p:nvSpPr>
        <p:spPr/>
        <p:txBody>
          <a:bodyPr/>
          <a:lstStyle/>
          <a:p>
            <a:fld id="{4EA22BBA-85DF-4E88-AEC5-0CAFFCD33D4E}"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675D7F79-115C-4EA7-A544-191AA1F19989}"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044D74F-A84C-4F21-9EE6-0DD177BE9F8C}"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FABFA31-CEE0-47C8-9279-81A82E9E5495}"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B770312A-7C55-419A-A1CA-37F36D5266A4}"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552C0901-AC54-418D-AE9E-6C05AE83A847}"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80A246A9-892B-4A43-B820-3F09CFDB8F3C}"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2A52D1B2-A05E-4998-96D8-F9B15EFA28D7}"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DD213E04-FA54-4D5A-82A2-BB585A2E209F}"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8271314-08E8-442B-8925-DCDA18070EF4}"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C2064307-9DAB-4E38-AD3C-9F3C6DB94729}"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2AF3C621-A7C3-4E4A-AF51-9E071739277C}"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2DB32AFE-3105-488E-817F-3A57EDC2DCA1}"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603E09A-278C-4E8F-99B3-B950D44699F7}"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F5CAF8F2-7665-4580-8FF4-C0B031A16515}"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1ED9918B-3471-42DF-B1E0-71ACC70F38F3}" type="slidenum">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98C9E26F-5E09-4F1A-8033-D4D3EBBABF28}"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9F3C74E8-6862-4DC2-93AD-CE6B9B5967A4}"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3F58767E-DF8C-4DC3-B8CF-F489A76B6C5A}"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C8441736-D753-410C-B705-45B495DA598C}"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9873028C-2AD2-46CD-9ED6-D0B1CAFF7D01}"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BBF6F98D-2F73-452F-8E2A-003AB9D24376}"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1097213D-CEA1-4071-8FEC-5758B65D42DC}"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D00F7992-245D-4BF8-846C-6DBD3294A9F6}"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27AEBEB-45B8-4DFA-88E3-E78F036629B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4E37E3AE-2CC6-4789-9851-4A6B6A1710E1}"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5D291BEB-2BB5-445F-9B9D-0C5786AECAA4}" type="slidenum">
              <a:t>‹#›</a:t>
            </a:fld>
            <a:endParaRPr/>
          </a:p>
        </p:txBody>
      </p:sp>
      <p:sp>
        <p:nvSpPr>
          <p:cNvPr id="9" name="PlaceHolder 8"/>
          <p:cNvSpPr>
            <a:spLocks noGrp="1"/>
          </p:cNvSpPr>
          <p:nvPr>
            <p:ph type="dt" idx="16"/>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2D59687B-EA20-40E7-9EB5-02C9FBA3C7A6}" type="slidenum">
              <a:t>‹#›</a:t>
            </a:fld>
            <a:endParaRPr/>
          </a:p>
        </p:txBody>
      </p:sp>
      <p:sp>
        <p:nvSpPr>
          <p:cNvPr id="11" name="PlaceHolder 10"/>
          <p:cNvSpPr>
            <a:spLocks noGrp="1"/>
          </p:cNvSpPr>
          <p:nvPr>
            <p:ph type="dt" idx="16"/>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lstStyle/>
          <a:p>
            <a:r>
              <a:t>Footer</a:t>
            </a:r>
          </a:p>
        </p:txBody>
      </p:sp>
      <p:sp>
        <p:nvSpPr>
          <p:cNvPr id="3" name="PlaceHolder 2"/>
          <p:cNvSpPr>
            <a:spLocks noGrp="1"/>
          </p:cNvSpPr>
          <p:nvPr>
            <p:ph type="sldNum" idx="19"/>
          </p:nvPr>
        </p:nvSpPr>
        <p:spPr/>
        <p:txBody>
          <a:bodyPr/>
          <a:lstStyle/>
          <a:p>
            <a:fld id="{6829A8DE-2E5D-49C1-8F5C-72CFFE40F86B}" type="slidenum">
              <a:t>‹#›</a:t>
            </a:fld>
            <a:endParaRPr/>
          </a:p>
        </p:txBody>
      </p:sp>
      <p:sp>
        <p:nvSpPr>
          <p:cNvPr id="4" name="PlaceHolder 3"/>
          <p:cNvSpPr>
            <a:spLocks noGrp="1"/>
          </p:cNvSpPr>
          <p:nvPr>
            <p:ph type="dt" idx="17"/>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D98CDEB6-E885-43D7-B45C-95BA1D205DBD}"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D448381F-AB53-428B-B76D-981EE2B0B0B0}"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F278E13E-BAED-445A-8C9D-51B2443AA2C1}"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E033F2CE-C0DC-417E-8742-6303B1B53A0A}"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7401A08E-A010-4C2F-BB7E-8736587E6131}"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75A8DEA0-F69F-40C6-8C91-5B76BCDB97F0}"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A146F1D-E69C-426D-8F69-E10BF72D9D2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73AE7CDA-0173-40CE-8C2A-25B84BF4D47A}"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4A5194B2-9A73-44E8-8B06-E53979E30E46}"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76667123-77BC-4F5C-89DB-98862E0F9878}"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8"/>
          </p:nvPr>
        </p:nvSpPr>
        <p:spPr/>
        <p:txBody>
          <a:bodyPr/>
          <a:lstStyle/>
          <a:p>
            <a:r>
              <a:t>Footer</a:t>
            </a:r>
          </a:p>
        </p:txBody>
      </p:sp>
      <p:sp>
        <p:nvSpPr>
          <p:cNvPr id="8" name="PlaceHolder 7"/>
          <p:cNvSpPr>
            <a:spLocks noGrp="1"/>
          </p:cNvSpPr>
          <p:nvPr>
            <p:ph type="sldNum" idx="19"/>
          </p:nvPr>
        </p:nvSpPr>
        <p:spPr/>
        <p:txBody>
          <a:bodyPr/>
          <a:lstStyle/>
          <a:p>
            <a:fld id="{68A080CC-1957-4F8C-9F2B-4CB867D977E1}" type="slidenum">
              <a:t>‹#›</a:t>
            </a:fld>
            <a:endParaRPr/>
          </a:p>
        </p:txBody>
      </p:sp>
      <p:sp>
        <p:nvSpPr>
          <p:cNvPr id="9" name="PlaceHolder 8"/>
          <p:cNvSpPr>
            <a:spLocks noGrp="1"/>
          </p:cNvSpPr>
          <p:nvPr>
            <p:ph type="dt" idx="17"/>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8"/>
          </p:nvPr>
        </p:nvSpPr>
        <p:spPr/>
        <p:txBody>
          <a:bodyPr/>
          <a:lstStyle/>
          <a:p>
            <a:r>
              <a:t>Footer</a:t>
            </a:r>
          </a:p>
        </p:txBody>
      </p:sp>
      <p:sp>
        <p:nvSpPr>
          <p:cNvPr id="10" name="PlaceHolder 9"/>
          <p:cNvSpPr>
            <a:spLocks noGrp="1"/>
          </p:cNvSpPr>
          <p:nvPr>
            <p:ph type="sldNum" idx="19"/>
          </p:nvPr>
        </p:nvSpPr>
        <p:spPr/>
        <p:txBody>
          <a:bodyPr/>
          <a:lstStyle/>
          <a:p>
            <a:fld id="{B52C3A72-8ECC-4230-A2E0-027F5804217B}" type="slidenum">
              <a:t>‹#›</a:t>
            </a:fld>
            <a:endParaRPr/>
          </a:p>
        </p:txBody>
      </p:sp>
      <p:sp>
        <p:nvSpPr>
          <p:cNvPr id="11" name="PlaceHolder 10"/>
          <p:cNvSpPr>
            <a:spLocks noGrp="1"/>
          </p:cNvSpPr>
          <p:nvPr>
            <p:ph type="dt" idx="17"/>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90FA118-2A4D-4202-B0C3-5CC1425FEE5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0"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3"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8B28A21F-1397-4220-9395-A6A6023831B1}" type="slidenum">
              <a:rPr lang="en-US" sz="2400" b="1" strike="noStrike" spc="-1">
                <a:solidFill>
                  <a:srgbClr val="000000"/>
                </a:solidFill>
                <a:latin typeface="Arial"/>
              </a:rPr>
              <a:t>‹#›</a:t>
            </a:fld>
            <a:endParaRPr lang="en-CA" sz="2400" b="0" strike="noStrike" spc="-1">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6"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E7E55E52-E23E-40E0-BF21-1AE7C62093AA}" type="slidenum">
              <a:rPr lang="en-US" sz="2400" b="1" strike="noStrike" spc="-1">
                <a:solidFill>
                  <a:srgbClr val="D1282E"/>
                </a:solidFill>
                <a:latin typeface="Arial"/>
              </a:rPr>
              <a:t>‹#›</a:t>
            </a:fld>
            <a:endParaRPr lang="en-CA" sz="2400" b="0" strike="noStrike" spc="-1">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9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78535E7D-151C-43FF-A198-F1C14E3D8BAB}" type="slidenum">
              <a:rPr lang="en-US" sz="2400" b="1" strike="noStrike" spc="-1">
                <a:solidFill>
                  <a:srgbClr val="D1282E"/>
                </a:solidFill>
                <a:latin typeface="Arial"/>
              </a:rPr>
              <a:t>‹#›</a:t>
            </a:fld>
            <a:endParaRPr lang="en-CA" sz="2400" b="0" strike="noStrike" spc="-1">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4"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pos="0" algn="l"/>
              </a:tabLst>
              <a:defRPr lang="en-US" sz="1000" b="0" strike="noStrike" spc="-1">
                <a:solidFill>
                  <a:srgbClr val="A6A6A6"/>
                </a:solidFill>
                <a:latin typeface="Arial"/>
              </a:defRPr>
            </a:lvl1pPr>
          </a:lstStyle>
          <a:p>
            <a:pPr>
              <a:lnSpc>
                <a:spcPct val="100000"/>
              </a:lnSpc>
              <a:buNone/>
              <a:tabLst>
                <a:tab pos="0" algn="l"/>
              </a:tabLst>
            </a:pPr>
            <a:r>
              <a:rPr lang="en-US" sz="1000" b="0" strike="noStrike" spc="-1">
                <a:solidFill>
                  <a:srgbClr val="A6A6A6"/>
                </a:solidFill>
                <a:latin typeface="Arial"/>
              </a:rPr>
              <a:t>&lt;footer&gt;</a:t>
            </a:r>
            <a:endParaRPr lang="en-CA" sz="1000" b="0" strike="noStrike" spc="-1">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D7134B7A-1EF2-4A6E-8B39-E7B740A07A4B}" type="slidenum">
              <a:rPr lang="en-US" sz="2400" b="1" strike="noStrike" spc="-1">
                <a:solidFill>
                  <a:srgbClr val="D1282E"/>
                </a:solidFill>
                <a:latin typeface="Arial"/>
              </a:rPr>
              <a:t>‹#›</a:t>
            </a:fld>
            <a:endParaRPr lang="en-CA"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6"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7"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8"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107C12E5-C30F-4A25-BF08-CAB279297336}" type="slidenum">
              <a:rPr lang="en-US" sz="2400" b="1" strike="noStrike" spc="-1">
                <a:solidFill>
                  <a:srgbClr val="000000"/>
                </a:solidFill>
                <a:latin typeface="Arial"/>
              </a:rPr>
              <a:t>‹#›</a:t>
            </a:fld>
            <a:endParaRPr lang="en-CA" sz="2400" b="0" strike="noStrike" spc="-1">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2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2386BF13-D117-4A89-A06D-56D1698BCC3D}" type="slidenum">
              <a:rPr lang="en-US" sz="2400" b="1" strike="noStrike" spc="-1">
                <a:solidFill>
                  <a:srgbClr val="D1282E"/>
                </a:solidFill>
                <a:latin typeface="Arial"/>
              </a:rPr>
              <a:t>‹#›</a:t>
            </a:fld>
            <a:endParaRPr lang="en-CA" sz="2400" b="0" strike="noStrike" spc="-1">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6" name="Rectangle 7"/>
          <p:cNvSpPr/>
          <p:nvPr/>
        </p:nvSpPr>
        <p:spPr>
          <a:xfrm>
            <a:off x="12001320" y="1371600"/>
            <a:ext cx="190080" cy="54860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lstStyle/>
          <a:p>
            <a:pPr>
              <a:lnSpc>
                <a:spcPct val="100000"/>
              </a:lnSpc>
              <a:buNone/>
            </a:pPr>
            <a:r>
              <a:rPr lang="en-US" sz="3600" b="0" strike="noStrike" cap="all" spc="-60">
                <a:solidFill>
                  <a:srgbClr val="D1282E"/>
                </a:solidFill>
                <a:latin typeface="Arial Black"/>
              </a:rPr>
              <a:t>Click to edit Master title style</a:t>
            </a:r>
            <a:endParaRPr lang="en-US" sz="3600" b="0" strike="noStrike" spc="-1">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lstStyle/>
          <a:p>
            <a:pPr marL="432000" indent="-324000">
              <a:lnSpc>
                <a:spcPct val="100000"/>
              </a:lnSpc>
              <a:spcBef>
                <a:spcPts val="561"/>
              </a:spcBef>
              <a:spcAft>
                <a:spcPts val="601"/>
              </a:spcAft>
              <a:buClr>
                <a:srgbClr val="000000"/>
              </a:buClr>
              <a:buSzPct val="45000"/>
              <a:buFont typeface="Wingdings" charset="2"/>
              <a:buChar char=""/>
              <a:tabLst>
                <a:tab pos="0" algn="l"/>
              </a:tabLst>
            </a:pPr>
            <a:r>
              <a:rPr lang="en-US" sz="2800" b="1" strike="noStrike" spc="-1">
                <a:solidFill>
                  <a:srgbClr val="000000"/>
                </a:solidFill>
                <a:latin typeface="Arial"/>
              </a:rPr>
              <a:t>Edit Master text styles</a:t>
            </a:r>
          </a:p>
          <a:p>
            <a:pPr marL="864000" lvl="1" indent="-324000">
              <a:lnSpc>
                <a:spcPct val="100000"/>
              </a:lnSpc>
              <a:spcBef>
                <a:spcPts val="479"/>
              </a:spcBef>
              <a:buClr>
                <a:srgbClr val="000000"/>
              </a:buClr>
              <a:buSzPct val="75000"/>
              <a:buFont typeface="Symbol" charset="2"/>
              <a:buChar char=""/>
              <a:tabLst>
                <a:tab pos="0" algn="l"/>
              </a:tabLst>
            </a:pPr>
            <a:r>
              <a:rPr lang="en-US" sz="2400" b="0" strike="noStrike" spc="-1">
                <a:solidFill>
                  <a:srgbClr val="000000"/>
                </a:solidFill>
                <a:latin typeface="Arial"/>
              </a:rPr>
              <a:t>Second level</a:t>
            </a:r>
          </a:p>
          <a:p>
            <a:pPr marL="1296000" lvl="2" indent="-288000">
              <a:lnSpc>
                <a:spcPct val="100000"/>
              </a:lnSpc>
              <a:spcBef>
                <a:spcPts val="400"/>
              </a:spcBef>
              <a:buClr>
                <a:srgbClr val="000000"/>
              </a:buClr>
              <a:buSzPct val="45000"/>
              <a:buFont typeface="Wingdings" charset="2"/>
              <a:buChar char=""/>
              <a:tabLst>
                <a:tab pos="0" algn="l"/>
              </a:tabLst>
            </a:pPr>
            <a:r>
              <a:rPr lang="en-US" sz="2000" b="0" strike="noStrike" spc="-1">
                <a:solidFill>
                  <a:srgbClr val="000000"/>
                </a:solidFill>
                <a:latin typeface="Arial"/>
              </a:rPr>
              <a:t>Third level</a:t>
            </a:r>
          </a:p>
          <a:p>
            <a:pPr marL="1728000" lvl="3" indent="-216000">
              <a:lnSpc>
                <a:spcPct val="100000"/>
              </a:lnSpc>
              <a:spcBef>
                <a:spcPts val="360"/>
              </a:spcBef>
              <a:buClr>
                <a:srgbClr val="000000"/>
              </a:buClr>
              <a:buSzPct val="75000"/>
              <a:buFont typeface="Symbol" charset="2"/>
              <a:buChar char=""/>
              <a:tabLst>
                <a:tab pos="0" algn="l"/>
              </a:tabLst>
            </a:pPr>
            <a:r>
              <a:rPr lang="en-US" sz="1800" b="0" strike="noStrike" spc="-1">
                <a:solidFill>
                  <a:srgbClr val="000000"/>
                </a:solidFill>
                <a:latin typeface="Arial"/>
              </a:rPr>
              <a:t>Fourth level</a:t>
            </a:r>
          </a:p>
          <a:p>
            <a:pPr marL="2160000" lvl="4" indent="-216000">
              <a:lnSpc>
                <a:spcPct val="100000"/>
              </a:lnSpc>
              <a:spcBef>
                <a:spcPts val="360"/>
              </a:spcBef>
              <a:buClr>
                <a:srgbClr val="000000"/>
              </a:buClr>
              <a:buSzPct val="45000"/>
              <a:buFont typeface="Wingdings" charset="2"/>
              <a:buChar char=""/>
              <a:tabLst>
                <a:tab pos="0" algn="l"/>
              </a:tabLst>
            </a:pPr>
            <a:r>
              <a:rPr lang="en-US" sz="1800" b="0" strike="noStrike" spc="-1">
                <a:solidFill>
                  <a:srgbClr val="000000"/>
                </a:solidFill>
                <a:latin typeface="Arial"/>
              </a:rPr>
              <a:t>Fifth level</a:t>
            </a: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lstStyle/>
          <a:p>
            <a:pPr>
              <a:lnSpc>
                <a:spcPct val="100000"/>
              </a:lnSpc>
              <a:spcBef>
                <a:spcPts val="561"/>
              </a:spcBef>
              <a:spcAft>
                <a:spcPts val="601"/>
              </a:spcAft>
              <a:buNone/>
              <a:tabLst>
                <a:tab pos="0" algn="l"/>
              </a:tabLst>
            </a:pPr>
            <a:r>
              <a:rPr lang="en-US" sz="2800" b="1" strike="noStrike" spc="-1">
                <a:solidFill>
                  <a:srgbClr val="000000"/>
                </a:solidFill>
                <a:latin typeface="Arial"/>
              </a:rPr>
              <a:t>Edit Master text styles</a:t>
            </a:r>
          </a:p>
          <a:p>
            <a:pPr marL="457200" lvl="1" indent="-182880">
              <a:lnSpc>
                <a:spcPct val="100000"/>
              </a:lnSpc>
              <a:spcBef>
                <a:spcPts val="479"/>
              </a:spcBef>
              <a:buClr>
                <a:srgbClr val="D1282E"/>
              </a:buClr>
              <a:buFont typeface="Arial"/>
              <a:buChar char="•"/>
              <a:tabLst>
                <a:tab pos="0" algn="l"/>
              </a:tabLst>
            </a:pPr>
            <a:r>
              <a:rPr lang="en-US" sz="2400" b="0" strike="noStrike" spc="-1">
                <a:solidFill>
                  <a:srgbClr val="000000"/>
                </a:solidFill>
                <a:latin typeface="Arial"/>
              </a:rPr>
              <a:t>Second level</a:t>
            </a:r>
          </a:p>
          <a:p>
            <a:pPr marL="1143000" lvl="2" indent="-228600">
              <a:lnSpc>
                <a:spcPct val="100000"/>
              </a:lnSpc>
              <a:spcBef>
                <a:spcPts val="400"/>
              </a:spcBef>
              <a:buClr>
                <a:srgbClr val="D1282E"/>
              </a:buClr>
              <a:buFont typeface="Arial"/>
              <a:buChar char="•"/>
              <a:tabLst>
                <a:tab pos="0" algn="l"/>
              </a:tabLst>
            </a:pPr>
            <a:r>
              <a:rPr lang="en-US" sz="2000" b="0" strike="noStrike" spc="-1">
                <a:solidFill>
                  <a:srgbClr val="000000"/>
                </a:solidFill>
                <a:latin typeface="Arial"/>
              </a:rPr>
              <a:t>Third level</a:t>
            </a:r>
          </a:p>
          <a:p>
            <a:pPr marL="1600200" lvl="3"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Fourth level</a:t>
            </a:r>
          </a:p>
          <a:p>
            <a:pPr marL="2057400" lvl="4"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Fifth level</a:t>
            </a: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lang="en-US" sz="1000" b="0" strike="noStrike" spc="-1">
                <a:solidFill>
                  <a:srgbClr val="000000"/>
                </a:solidFill>
                <a:latin typeface="Arial"/>
              </a:defRPr>
            </a:lvl1pPr>
          </a:lstStyle>
          <a:p>
            <a:pPr>
              <a:lnSpc>
                <a:spcPct val="100000"/>
              </a:lnSpc>
              <a:buNone/>
            </a:pPr>
            <a:r>
              <a:rPr lang="en-US" sz="1000" b="0" strike="noStrike" spc="-1">
                <a:solidFill>
                  <a:srgbClr val="000000"/>
                </a:solidFill>
                <a:latin typeface="Arial"/>
              </a:rPr>
              <a:t>&lt;date/time&gt;</a:t>
            </a:r>
            <a:endParaRPr lang="en-CA" sz="1000" b="0" strike="noStrike" spc="-1">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lang="en-CA" sz="1000" b="0" strike="noStrike" spc="-1">
                <a:solidFill>
                  <a:srgbClr val="000000"/>
                </a:solidFill>
                <a:latin typeface="Arial"/>
              </a:defRPr>
            </a:lvl1pPr>
          </a:lstStyle>
          <a:p>
            <a:pPr>
              <a:lnSpc>
                <a:spcPct val="100000"/>
              </a:lnSpc>
              <a:buNone/>
            </a:pPr>
            <a:r>
              <a:rPr lang="en-CA" sz="1000" b="0" strike="noStrike" spc="-1">
                <a:solidFill>
                  <a:srgbClr val="000000"/>
                </a:solidFill>
                <a:latin typeface="Arial"/>
              </a:rPr>
              <a:t>&lt;footer&gt;</a:t>
            </a:r>
            <a:endParaRPr lang="en-CA" sz="1000" b="0" strike="noStrike" spc="-1">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lang="en-US" sz="2400" b="1" strike="noStrike" spc="-1">
                <a:solidFill>
                  <a:srgbClr val="D1282E"/>
                </a:solidFill>
                <a:latin typeface="Arial"/>
              </a:defRPr>
            </a:lvl1pPr>
          </a:lstStyle>
          <a:p>
            <a:pPr>
              <a:lnSpc>
                <a:spcPct val="100000"/>
              </a:lnSpc>
              <a:buNone/>
            </a:pPr>
            <a:fld id="{26FD92F2-3773-44A3-9130-463C1E433405}" type="slidenum">
              <a:rPr lang="en-US" sz="2400" b="1" strike="noStrike" spc="-1">
                <a:solidFill>
                  <a:srgbClr val="D1282E"/>
                </a:solidFill>
                <a:latin typeface="Arial"/>
              </a:rPr>
              <a:t>‹#›</a:t>
            </a:fld>
            <a:endParaRPr lang="en-CA" sz="2400" b="0" strike="noStrike" spc="-1">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Picture 5"/>
          <p:cNvPicPr/>
          <p:nvPr/>
        </p:nvPicPr>
        <p:blipFill>
          <a:blip r:embed="rId3"/>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pos="0" algn="l"/>
              </a:tabLst>
              <a:defRPr lang="en-US" sz="1100" b="0" strike="noStrike" spc="-1">
                <a:solidFill>
                  <a:srgbClr val="A6A6A6"/>
                </a:solidFill>
                <a:latin typeface="Arial"/>
              </a:defRPr>
            </a:lvl1pPr>
          </a:lstStyle>
          <a:p>
            <a:pPr>
              <a:lnSpc>
                <a:spcPct val="100000"/>
              </a:lnSpc>
              <a:buNone/>
              <a:tabLst>
                <a:tab pos="0" algn="l"/>
              </a:tabLst>
            </a:pPr>
            <a:r>
              <a:rPr lang="en-US" sz="1100" b="0" strike="noStrike" spc="-1">
                <a:solidFill>
                  <a:srgbClr val="A6A6A6"/>
                </a:solidFill>
                <a:latin typeface="Arial"/>
              </a:rPr>
              <a:t>“Develop a passion for learning.”</a:t>
            </a:r>
            <a:endParaRPr lang="en-CA" sz="1100" b="0" strike="noStrike" spc="-1">
              <a:latin typeface="Times New Roman"/>
            </a:endParaRPr>
          </a:p>
        </p:txBody>
      </p:sp>
      <p:sp>
        <p:nvSpPr>
          <p:cNvPr id="318" name="Text Box 2"/>
          <p:cNvSpPr/>
          <p:nvPr/>
        </p:nvSpPr>
        <p:spPr>
          <a:xfrm>
            <a:off x="58680" y="468000"/>
            <a:ext cx="10306080" cy="1225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buNone/>
            </a:pPr>
            <a:r>
              <a:rPr lang="en-US" sz="3600" b="0" strike="noStrike" spc="-1">
                <a:solidFill>
                  <a:srgbClr val="FF0000"/>
                </a:solidFill>
                <a:latin typeface="Gadugi"/>
                <a:ea typeface="Calibri"/>
              </a:rPr>
              <a:t>RISK AND RESILIENCE BOOTCAMP</a:t>
            </a:r>
            <a:br>
              <a:rPr sz="3600"/>
            </a:br>
            <a:endParaRPr lang="en-CA" sz="3600" b="0" strike="noStrike" spc="-1">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2800" b="1" strike="noStrike" spc="-1">
                <a:solidFill>
                  <a:srgbClr val="FFFFFF"/>
                </a:solidFill>
                <a:latin typeface="Arial"/>
              </a:rPr>
              <a:t>7</a:t>
            </a:r>
            <a:endParaRPr lang="en-CA"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Modular Monolith</a:t>
            </a:r>
            <a:endParaRPr lang="en-CA" sz="3600" b="0" strike="noStrike" cap="all" spc="-1">
              <a:solidFill>
                <a:srgbClr val="BF0041"/>
              </a:solidFill>
              <a:latin typeface="Leelawadee UI Semilight"/>
            </a:endParaRPr>
          </a:p>
        </p:txBody>
      </p:sp>
      <p:sp>
        <p:nvSpPr>
          <p:cNvPr id="33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Code is modularized</a:t>
            </a:r>
          </a:p>
          <a:p>
            <a:r>
              <a:rPr lang="en-CA" sz="2000" b="0" strike="noStrike" spc="-1">
                <a:latin typeface="Nirmala UI Semilight"/>
              </a:rPr>
              <a:t>Organized along job descriptions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Front end dev has their modules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Programmers have their modules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Data engineers have their modules</a:t>
            </a:r>
          </a:p>
          <a:p>
            <a:r>
              <a:rPr lang="en-CA" sz="2000" b="0" strike="noStrike" spc="-1">
                <a:latin typeface="Nirmala UI Semilight"/>
              </a:rPr>
              <a:t>Shows up historically as a n-tier architecture</a:t>
            </a:r>
          </a:p>
          <a:p>
            <a:endParaRPr lang="en-CA" sz="2000" b="0" strike="noStrike" spc="-1">
              <a:latin typeface="Nirmala UI Semilight"/>
            </a:endParaRPr>
          </a:p>
        </p:txBody>
      </p:sp>
      <p:pic>
        <p:nvPicPr>
          <p:cNvPr id="339" name="Picture 338"/>
          <p:cNvPicPr/>
          <p:nvPr/>
        </p:nvPicPr>
        <p:blipFill>
          <a:blip r:embed="rId2"/>
          <a:stretch/>
        </p:blipFill>
        <p:spPr>
          <a:xfrm>
            <a:off x="7327440" y="910440"/>
            <a:ext cx="3899160" cy="54363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Business Analogy</a:t>
            </a:r>
            <a:endParaRPr lang="en-CA" sz="3600" b="0" strike="noStrike" cap="all" spc="-1">
              <a:solidFill>
                <a:srgbClr val="BF0041"/>
              </a:solidFill>
              <a:latin typeface="Leelawadee UI Semilight"/>
            </a:endParaRPr>
          </a:p>
        </p:txBody>
      </p:sp>
      <p:sp>
        <p:nvSpPr>
          <p:cNvPr id="34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As the start-up grows, it adds more people</a:t>
            </a:r>
          </a:p>
          <a:p>
            <a:r>
              <a:rPr lang="en-CA" sz="2000" b="0" strike="noStrike" spc="-1">
                <a:latin typeface="Nirmala UI Semilight"/>
              </a:rPr>
              <a:t>The original organization starts to become ineffective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 entrepreneurial “all hands-on deck” model doesn’t scale well</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Processes become chaotic</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Difficult to manage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Productivity stalls</a:t>
            </a:r>
          </a:p>
          <a:p>
            <a:r>
              <a:rPr lang="en-CA" sz="2000" b="0" strike="noStrike" spc="-1">
                <a:latin typeface="Nirmala UI Semilight"/>
              </a:rPr>
              <a:t>At some point the business must modularize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Usually by creating specialized departments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Accounting, sales, HR, etc.</a:t>
            </a:r>
          </a:p>
          <a:p>
            <a:endParaRPr lang="en-CA" sz="2000" b="0" strike="noStrike" spc="-1">
              <a:latin typeface="Nirmala UI Semilight"/>
            </a:endParaRPr>
          </a:p>
        </p:txBody>
      </p:sp>
      <p:pic>
        <p:nvPicPr>
          <p:cNvPr id="342" name="Picture 341"/>
          <p:cNvPicPr/>
          <p:nvPr/>
        </p:nvPicPr>
        <p:blipFill>
          <a:blip r:embed="rId2"/>
          <a:stretch/>
        </p:blipFill>
        <p:spPr>
          <a:xfrm>
            <a:off x="7000200" y="1643040"/>
            <a:ext cx="4529520" cy="33969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Modular Monolith</a:t>
            </a:r>
            <a:endParaRPr lang="en-CA" sz="3600" b="0" strike="noStrike" cap="all" spc="-1">
              <a:solidFill>
                <a:srgbClr val="BF0041"/>
              </a:solidFill>
              <a:latin typeface="Leelawadee UI Semilight"/>
            </a:endParaRPr>
          </a:p>
        </p:txBody>
      </p:sp>
      <p:sp>
        <p:nvSpPr>
          <p:cNvPr id="34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The application is still a monolith</a:t>
            </a:r>
          </a:p>
          <a:p>
            <a:r>
              <a:rPr lang="en-CA" sz="2000" b="0" strike="noStrike" spc="-1">
                <a:latin typeface="Nirmala UI Semilight"/>
              </a:rPr>
              <a:t>A change in functionality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Affects each layer because related changes have to be made in each layer</a:t>
            </a:r>
          </a:p>
          <a:p>
            <a:r>
              <a:rPr lang="en-CA" sz="2000" b="0" strike="noStrike" spc="-1">
                <a:latin typeface="Nirmala UI Semilight"/>
              </a:rPr>
              <a:t>Interacts with the data model</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 data model may constrain what changes can be made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Changing the data model might break other parts of the app</a:t>
            </a:r>
          </a:p>
          <a:p>
            <a:r>
              <a:rPr lang="en-CA" sz="2000" b="0" strike="noStrike" spc="-1">
                <a:latin typeface="Nirmala UI Semilight"/>
              </a:rPr>
              <a:t>The modules and the database often show high coupling, due to how the modules are defined</a:t>
            </a:r>
          </a:p>
          <a:p>
            <a:endParaRPr lang="en-CA" sz="2000" b="0" strike="noStrike" spc="-1">
              <a:latin typeface="Nirmala UI Semilight"/>
            </a:endParaRPr>
          </a:p>
          <a:p>
            <a:endParaRPr lang="en-CA" sz="2000" b="0" strike="noStrike" spc="-1">
              <a:latin typeface="Nirmala UI Semilight"/>
            </a:endParaRPr>
          </a:p>
        </p:txBody>
      </p:sp>
      <p:pic>
        <p:nvPicPr>
          <p:cNvPr id="345" name="Picture 344"/>
          <p:cNvPicPr/>
          <p:nvPr/>
        </p:nvPicPr>
        <p:blipFill>
          <a:blip r:embed="rId2"/>
          <a:stretch/>
        </p:blipFill>
        <p:spPr>
          <a:xfrm>
            <a:off x="7365240" y="483120"/>
            <a:ext cx="3899160" cy="58935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Pros and Cons of Monoliths</a:t>
            </a:r>
          </a:p>
        </p:txBody>
      </p:sp>
      <p:sp>
        <p:nvSpPr>
          <p:cNvPr id="347" name="PlaceHolder 2"/>
          <p:cNvSpPr>
            <a:spLocks noGrp="1"/>
          </p:cNvSpPr>
          <p:nvPr>
            <p:ph/>
          </p:nvPr>
        </p:nvSpPr>
        <p:spPr>
          <a:xfrm>
            <a:off x="424800" y="1051200"/>
            <a:ext cx="479052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Pros</a:t>
            </a:r>
          </a:p>
          <a:p>
            <a:pPr marL="864000" lvl="1" indent="-324000">
              <a:spcBef>
                <a:spcPts val="567"/>
              </a:spcBef>
              <a:buClr>
                <a:srgbClr val="000000"/>
              </a:buClr>
              <a:buSzPct val="45000"/>
              <a:buFont typeface="Wingdings" charset="2"/>
              <a:buChar char=""/>
            </a:pPr>
            <a:r>
              <a:rPr lang="en-CA" sz="1800" b="0" strike="noStrike" spc="-1">
                <a:latin typeface="Nirmala UI Semilight"/>
              </a:rPr>
              <a:t>Simple to develop </a:t>
            </a:r>
          </a:p>
          <a:p>
            <a:pPr marL="864000" lvl="1" indent="-324000">
              <a:spcBef>
                <a:spcPts val="567"/>
              </a:spcBef>
              <a:buClr>
                <a:srgbClr val="000000"/>
              </a:buClr>
              <a:buSzPct val="45000"/>
              <a:buFont typeface="Wingdings" charset="2"/>
              <a:buChar char=""/>
            </a:pPr>
            <a:r>
              <a:rPr lang="en-CA" sz="1800" b="0" strike="noStrike" spc="-1">
                <a:latin typeface="Nirmala UI Semilight"/>
              </a:rPr>
              <a:t>Simple to test</a:t>
            </a:r>
          </a:p>
          <a:p>
            <a:pPr marL="864000" lvl="1" indent="-324000">
              <a:spcBef>
                <a:spcPts val="567"/>
              </a:spcBef>
              <a:buClr>
                <a:srgbClr val="000000"/>
              </a:buClr>
              <a:buSzPct val="45000"/>
              <a:buFont typeface="Wingdings" charset="2"/>
              <a:buChar char=""/>
            </a:pPr>
            <a:r>
              <a:rPr lang="en-CA" sz="1800" b="0" strike="noStrike" spc="-1">
                <a:latin typeface="Nirmala UI Semilight"/>
              </a:rPr>
              <a:t>Simple to deploy</a:t>
            </a:r>
          </a:p>
          <a:p>
            <a:pPr marL="864000" lvl="1" indent="-324000">
              <a:spcBef>
                <a:spcPts val="567"/>
              </a:spcBef>
              <a:buClr>
                <a:srgbClr val="000000"/>
              </a:buClr>
              <a:buSzPct val="45000"/>
              <a:buFont typeface="Wingdings" charset="2"/>
              <a:buChar char=""/>
            </a:pPr>
            <a:r>
              <a:rPr lang="en-CA" sz="1800" b="0" strike="noStrike" spc="-1">
                <a:latin typeface="Nirmala UI Semilight"/>
              </a:rPr>
              <a:t>Simple to scale horizontally </a:t>
            </a:r>
          </a:p>
          <a:p>
            <a:pPr marL="1296000" lvl="2" indent="-288000">
              <a:spcBef>
                <a:spcPts val="850"/>
              </a:spcBef>
              <a:buClr>
                <a:srgbClr val="000000"/>
              </a:buClr>
              <a:buSzPct val="45000"/>
              <a:buFont typeface="Wingdings" charset="2"/>
              <a:buChar char=""/>
            </a:pPr>
            <a:r>
              <a:rPr lang="en-CA" sz="1400" b="0" strike="noStrike" spc="-1">
                <a:latin typeface="Nirmala UI Semilight"/>
              </a:rPr>
              <a:t>Run multiple copies behind a load balancer</a:t>
            </a:r>
          </a:p>
          <a:p>
            <a:pPr marL="864000" lvl="1" indent="-324000">
              <a:spcBef>
                <a:spcPts val="567"/>
              </a:spcBef>
              <a:buClr>
                <a:srgbClr val="000000"/>
              </a:buClr>
              <a:buSzPct val="45000"/>
              <a:buFont typeface="Wingdings" charset="2"/>
              <a:buChar char=""/>
            </a:pPr>
            <a:r>
              <a:rPr lang="en-CA" sz="1800" b="0" strike="noStrike" spc="-1">
                <a:latin typeface="Nirmala UI Semilight"/>
              </a:rPr>
              <a:t>Although persistence is problematic when using horizontal scaling</a:t>
            </a:r>
          </a:p>
        </p:txBody>
      </p:sp>
      <p:sp>
        <p:nvSpPr>
          <p:cNvPr id="348" name="PlaceHolder 3"/>
          <p:cNvSpPr>
            <a:spLocks noGrp="1"/>
          </p:cNvSpPr>
          <p:nvPr>
            <p:ph/>
          </p:nvPr>
        </p:nvSpPr>
        <p:spPr>
          <a:xfrm>
            <a:off x="5887080" y="1060560"/>
            <a:ext cx="479052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Cons</a:t>
            </a:r>
          </a:p>
          <a:p>
            <a:pPr marL="864000" lvl="1" indent="-324000">
              <a:spcBef>
                <a:spcPts val="567"/>
              </a:spcBef>
              <a:buClr>
                <a:srgbClr val="000000"/>
              </a:buClr>
              <a:buSzPct val="45000"/>
              <a:buFont typeface="Wingdings" charset="2"/>
              <a:buChar char=""/>
            </a:pPr>
            <a:r>
              <a:rPr lang="en-CA" sz="1800" b="0" strike="noStrike" spc="-1">
                <a:latin typeface="Nirmala UI Semilight"/>
              </a:rPr>
              <a:t>The size of the application can slow down the start-up time</a:t>
            </a:r>
          </a:p>
          <a:p>
            <a:pPr marL="864000" lvl="1" indent="-324000">
              <a:spcBef>
                <a:spcPts val="567"/>
              </a:spcBef>
              <a:buClr>
                <a:srgbClr val="000000"/>
              </a:buClr>
              <a:buSzPct val="45000"/>
              <a:buFont typeface="Wingdings" charset="2"/>
              <a:buChar char=""/>
            </a:pPr>
            <a:r>
              <a:rPr lang="en-CA" sz="1800" b="0" strike="noStrike" spc="-1">
                <a:latin typeface="Nirmala UI Semilight"/>
              </a:rPr>
              <a:t>The entire application must be redeployed on each update</a:t>
            </a:r>
          </a:p>
          <a:p>
            <a:pPr marL="864000" lvl="1" indent="-324000">
              <a:spcBef>
                <a:spcPts val="567"/>
              </a:spcBef>
              <a:buClr>
                <a:srgbClr val="000000"/>
              </a:buClr>
              <a:buSzPct val="45000"/>
              <a:buFont typeface="Wingdings" charset="2"/>
              <a:buChar char=""/>
            </a:pPr>
            <a:r>
              <a:rPr lang="en-CA" sz="1800" b="0" strike="noStrike" spc="-1">
                <a:latin typeface="Nirmala UI Semilight"/>
              </a:rPr>
              <a:t>Monolithic applications can also be challenging to scale vertically</a:t>
            </a:r>
          </a:p>
          <a:p>
            <a:pPr marL="864000" lvl="1" indent="-324000">
              <a:spcBef>
                <a:spcPts val="567"/>
              </a:spcBef>
              <a:buClr>
                <a:srgbClr val="000000"/>
              </a:buClr>
              <a:buSzPct val="45000"/>
              <a:buFont typeface="Wingdings" charset="2"/>
              <a:buChar char=""/>
            </a:pPr>
            <a:r>
              <a:rPr lang="en-CA" sz="1800" b="0" strike="noStrike" spc="-1">
                <a:latin typeface="Nirmala UI Semilight"/>
              </a:rPr>
              <a:t>Reliability issues – easy to crash the whole application</a:t>
            </a:r>
          </a:p>
          <a:p>
            <a:pPr marL="864000" lvl="1" indent="-324000">
              <a:spcBef>
                <a:spcPts val="567"/>
              </a:spcBef>
              <a:buClr>
                <a:srgbClr val="000000"/>
              </a:buClr>
              <a:buSzPct val="45000"/>
              <a:buFont typeface="Wingdings" charset="2"/>
              <a:buChar char=""/>
            </a:pPr>
            <a:r>
              <a:rPr lang="en-CA" sz="1800" b="0" strike="noStrike" spc="-1">
                <a:latin typeface="Nirmala UI Semilight"/>
              </a:rPr>
              <a:t>Difficult to migrate to new technologies</a:t>
            </a:r>
          </a:p>
        </p:txBody>
      </p:sp>
      <p:sp>
        <p:nvSpPr>
          <p:cNvPr id="5" name="PlaceHolder 4"/>
          <p:cNvSpPr>
            <a:spLocks noGrp="1"/>
          </p:cNvSpPr>
          <p:nvPr>
            <p:ph type="ftr" idx="11"/>
          </p:nvPr>
        </p:nvSpPr>
        <p:spPr/>
        <p:txBody>
          <a:bodyPr/>
          <a:lstStyle/>
          <a:p>
            <a:r>
              <a:t>© 2025 Innovation In Software Corporation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Scaling in Systems</a:t>
            </a:r>
          </a:p>
        </p:txBody>
      </p:sp>
      <p:sp>
        <p:nvSpPr>
          <p:cNvPr id="350"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Scaling is an increase in size or quantity along some dimension</a:t>
            </a:r>
          </a:p>
          <a:p>
            <a:pPr marL="432000" indent="-324000">
              <a:spcBef>
                <a:spcPts val="1134"/>
              </a:spcBef>
              <a:buClr>
                <a:srgbClr val="000000"/>
              </a:buClr>
              <a:buSzPct val="45000"/>
              <a:buFont typeface="Wingdings" charset="2"/>
              <a:buChar char=""/>
            </a:pPr>
            <a:r>
              <a:rPr lang="en-CA" sz="2400" b="0" strike="noStrike" spc="-1">
                <a:latin typeface="Nirmala UI Semilight"/>
              </a:rPr>
              <a:t>Can take place in the development or operations space</a:t>
            </a:r>
          </a:p>
          <a:p>
            <a:pPr marL="432000" indent="-324000">
              <a:spcBef>
                <a:spcPts val="1134"/>
              </a:spcBef>
              <a:buClr>
                <a:srgbClr val="000000"/>
              </a:buClr>
              <a:buSzPct val="45000"/>
              <a:buFont typeface="Wingdings" charset="2"/>
              <a:buChar char=""/>
            </a:pPr>
            <a:r>
              <a:rPr lang="en-CA" sz="2400" b="0" strike="noStrike" spc="-1">
                <a:latin typeface="Nirmala UI Semilight"/>
              </a:rPr>
              <a:t>Development scaling</a:t>
            </a:r>
          </a:p>
          <a:p>
            <a:pPr marL="864000" lvl="1" indent="-324000">
              <a:spcBef>
                <a:spcPts val="567"/>
              </a:spcBef>
              <a:buClr>
                <a:srgbClr val="000000"/>
              </a:buClr>
              <a:buSzPct val="45000"/>
              <a:buFont typeface="Wingdings" charset="2"/>
              <a:buChar char=""/>
            </a:pPr>
            <a:r>
              <a:rPr lang="en-CA" sz="1800" b="0" strike="noStrike" spc="-1">
                <a:latin typeface="Nirmala UI Semilight"/>
              </a:rPr>
              <a:t>Increase in complexity, functionality or volume of code</a:t>
            </a:r>
          </a:p>
          <a:p>
            <a:pPr marL="864000" lvl="1" indent="-324000">
              <a:spcBef>
                <a:spcPts val="567"/>
              </a:spcBef>
              <a:buClr>
                <a:srgbClr val="000000"/>
              </a:buClr>
              <a:buSzPct val="45000"/>
              <a:buFont typeface="Wingdings" charset="2"/>
              <a:buChar char=""/>
            </a:pPr>
            <a:r>
              <a:rPr lang="en-CA" sz="1800" b="0" strike="noStrike" spc="-1">
                <a:latin typeface="Nirmala UI Semilight"/>
              </a:rPr>
              <a:t>These dimensions are often related</a:t>
            </a:r>
          </a:p>
          <a:p>
            <a:pPr marL="864000" lvl="1" indent="-324000">
              <a:spcBef>
                <a:spcPts val="567"/>
              </a:spcBef>
              <a:buClr>
                <a:srgbClr val="000000"/>
              </a:buClr>
              <a:buSzPct val="45000"/>
              <a:buFont typeface="Wingdings" charset="2"/>
              <a:buChar char=""/>
            </a:pPr>
            <a:r>
              <a:rPr lang="en-CA" sz="1800" b="0" strike="noStrike" spc="-1">
                <a:latin typeface="Nirmala UI Semilight"/>
              </a:rPr>
              <a:t>Business analogy is a company increasing the range of services and products they offer or expanding into different markets (like a Canadian company expanding into Europe)</a:t>
            </a:r>
          </a:p>
          <a:p>
            <a:pPr marL="432000" indent="-324000">
              <a:spcBef>
                <a:spcPts val="1134"/>
              </a:spcBef>
              <a:buClr>
                <a:srgbClr val="000000"/>
              </a:buClr>
              <a:buSzPct val="45000"/>
              <a:buFont typeface="Wingdings" charset="2"/>
              <a:buChar char=""/>
            </a:pPr>
            <a:r>
              <a:rPr lang="en-CA" sz="2400" b="0" strike="noStrike" spc="-1">
                <a:latin typeface="Nirmala UI Semilight"/>
              </a:rPr>
              <a:t>Operational scaling</a:t>
            </a:r>
          </a:p>
          <a:p>
            <a:pPr marL="864000" lvl="1" indent="-324000">
              <a:spcBef>
                <a:spcPts val="567"/>
              </a:spcBef>
              <a:buClr>
                <a:srgbClr val="000000"/>
              </a:buClr>
              <a:buSzPct val="45000"/>
              <a:buFont typeface="Wingdings" charset="2"/>
              <a:buChar char=""/>
            </a:pPr>
            <a:r>
              <a:rPr lang="en-CA" sz="1800" b="0" strike="noStrike" spc="-1">
                <a:latin typeface="Nirmala UI Semilight"/>
              </a:rPr>
              <a:t>Increase in the amount of activity of a system</a:t>
            </a:r>
          </a:p>
          <a:p>
            <a:pPr marL="864000" lvl="1" indent="-324000">
              <a:spcBef>
                <a:spcPts val="567"/>
              </a:spcBef>
              <a:buClr>
                <a:srgbClr val="000000"/>
              </a:buClr>
              <a:buSzPct val="45000"/>
              <a:buFont typeface="Wingdings" charset="2"/>
              <a:buChar char=""/>
            </a:pPr>
            <a:r>
              <a:rPr lang="en-CA" sz="1800" b="0" strike="noStrike" spc="-1">
                <a:latin typeface="Nirmala UI Semilight"/>
              </a:rPr>
              <a:t>Throughput, load, transaction time, simultaneous users, etc</a:t>
            </a:r>
          </a:p>
          <a:p>
            <a:pPr marL="864000" lvl="1" indent="-324000">
              <a:spcBef>
                <a:spcPts val="567"/>
              </a:spcBef>
              <a:buClr>
                <a:srgbClr val="000000"/>
              </a:buClr>
              <a:buSzPct val="45000"/>
              <a:buFont typeface="Wingdings" charset="2"/>
              <a:buChar char=""/>
            </a:pPr>
            <a:r>
              <a:rPr lang="en-CA" sz="1800" b="0" strike="noStrike" spc="-1">
                <a:latin typeface="Nirmala UI Semilight"/>
              </a:rPr>
              <a:t>Traditional monoliths tend to be scalable only to a limited degree</a:t>
            </a:r>
          </a:p>
          <a:p>
            <a:pPr marL="864000" lvl="1" indent="-324000">
              <a:spcBef>
                <a:spcPts val="567"/>
              </a:spcBef>
              <a:buClr>
                <a:srgbClr val="000000"/>
              </a:buClr>
              <a:buSzPct val="45000"/>
              <a:buFont typeface="Wingdings" charset="2"/>
              <a:buChar char=""/>
            </a:pPr>
            <a:r>
              <a:rPr lang="en-CA" sz="1800" b="0" strike="noStrike" spc="-1">
                <a:latin typeface="Nirmala UI Semilight"/>
              </a:rPr>
              <a:t>There is a certain level of complexity after which they become unmaintainable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Operational Complexity </a:t>
            </a:r>
            <a:endParaRPr lang="en-CA" sz="3600" b="0" strike="noStrike" cap="all" spc="-1">
              <a:solidFill>
                <a:srgbClr val="BF0041"/>
              </a:solidFill>
              <a:latin typeface="Leelawadee UI Semilight"/>
            </a:endParaRPr>
          </a:p>
        </p:txBody>
      </p:sp>
      <p:sp>
        <p:nvSpPr>
          <p:cNvPr id="35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Modern applications have to deal with</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Petabytes of streaming data</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Billions of transactions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Mission critical fault tolerance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Non-functional requirements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Throughput, response time, loading, stress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Disaster recovery, transaction time</a:t>
            </a:r>
          </a:p>
          <a:p>
            <a:r>
              <a:rPr lang="en-CA" sz="2000" b="0" strike="noStrike" spc="-1">
                <a:latin typeface="Nirmala UI Semilight"/>
              </a:rPr>
              <a:t>Results in a “death star” architecture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Image: Amazon in 2008</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 complexity of the operational architecture is now industrial strength</a:t>
            </a:r>
          </a:p>
          <a:p>
            <a:endParaRPr lang="en-CA" sz="2000" b="0" strike="noStrike" spc="-1">
              <a:latin typeface="Nirmala UI Semilight"/>
            </a:endParaRPr>
          </a:p>
        </p:txBody>
      </p:sp>
      <p:pic>
        <p:nvPicPr>
          <p:cNvPr id="353" name="Picture 352"/>
          <p:cNvPicPr/>
          <p:nvPr/>
        </p:nvPicPr>
        <p:blipFill>
          <a:blip r:embed="rId2"/>
          <a:stretch/>
        </p:blipFill>
        <p:spPr>
          <a:xfrm>
            <a:off x="7252560" y="1942920"/>
            <a:ext cx="4137840" cy="274788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IT Failures and Complexity</a:t>
            </a:r>
          </a:p>
        </p:txBody>
      </p:sp>
      <p:sp>
        <p:nvSpPr>
          <p:cNvPr id="355" name="TextBox 354"/>
          <p:cNvSpPr txBox="1"/>
          <p:nvPr/>
        </p:nvSpPr>
        <p:spPr>
          <a:xfrm>
            <a:off x="644400" y="1080000"/>
            <a:ext cx="5306400" cy="5040000"/>
          </a:xfrm>
          <a:prstGeom prst="rect">
            <a:avLst/>
          </a:prstGeom>
          <a:noFill/>
          <a:ln w="0">
            <a:noFill/>
          </a:ln>
        </p:spPr>
        <p:txBody>
          <a:bodyPr lIns="90000" tIns="45000" rIns="90000" bIns="45000" anchor="t">
            <a:noAutofit/>
          </a:bodyPr>
          <a:lstStyle/>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The United States is losing almost as much money per year to IT failure as it did to the [2008] financial meltdown. However the financial meltdown was presumably a one­time affair. The cost of IT failure is paid year after year, with no end in sight. These numbers are bad enough, but the news gets worse. According to the 2009 US Budget [02], the failure rate is increasing at the rate of around 15% per year.</a:t>
            </a: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Is there a primary cause of these IT failures? If so, what is it?.... The almost certain culprit is complexity.... Complexity seems to track nicely to system failure.</a:t>
            </a: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Once we understand how complex some of our systems are, we understand why they have such high failure rates. </a:t>
            </a:r>
            <a:endParaRPr lang="en-CA" sz="1400" b="0" strike="noStrike" spc="-1">
              <a:latin typeface="Arial"/>
            </a:endParaRPr>
          </a:p>
          <a:p>
            <a:pPr>
              <a:lnSpc>
                <a:spcPct val="100000"/>
              </a:lnSpc>
              <a:spcBef>
                <a:spcPts val="360"/>
              </a:spcBef>
              <a:spcAft>
                <a:spcPts val="601"/>
              </a:spcAft>
              <a:buNone/>
              <a:tabLst>
                <a:tab pos="0" algn="l"/>
              </a:tabLst>
            </a:pPr>
            <a:r>
              <a:rPr lang="en-US" sz="1400" b="1" i="1" strike="noStrike" spc="-1">
                <a:solidFill>
                  <a:srgbClr val="000000"/>
                </a:solidFill>
                <a:latin typeface="Arial"/>
              </a:rPr>
              <a:t>We are not good at designing highly complex systems. That is the bad news.  But we are very good at architecting simple systems. So all we need is a process for making the systems simple in the first place.</a:t>
            </a:r>
            <a:endParaRPr lang="en-CA" sz="1400" b="0" strike="noStrike" spc="-1">
              <a:latin typeface="Arial"/>
            </a:endParaRPr>
          </a:p>
          <a:p>
            <a:pPr algn="r">
              <a:lnSpc>
                <a:spcPct val="100000"/>
              </a:lnSpc>
              <a:spcBef>
                <a:spcPts val="360"/>
              </a:spcBef>
              <a:spcAft>
                <a:spcPts val="601"/>
              </a:spcAft>
              <a:buNone/>
              <a:tabLst>
                <a:tab pos="0" algn="l"/>
              </a:tabLst>
            </a:pPr>
            <a:r>
              <a:rPr lang="en-US" sz="1400" b="0" i="1" strike="noStrike" spc="-1">
                <a:solidFill>
                  <a:srgbClr val="000000"/>
                </a:solidFill>
                <a:latin typeface="Arial"/>
              </a:rPr>
              <a:t>Roger Sessions</a:t>
            </a: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endParaRPr lang="en-CA" sz="1400" b="0" strike="noStrike" spc="-1">
              <a:latin typeface="Arial"/>
            </a:endParaRPr>
          </a:p>
        </p:txBody>
      </p:sp>
      <p:pic>
        <p:nvPicPr>
          <p:cNvPr id="356" name="Picture 355"/>
          <p:cNvPicPr/>
          <p:nvPr/>
        </p:nvPicPr>
        <p:blipFill>
          <a:blip r:embed="rId2"/>
          <a:stretch/>
        </p:blipFill>
        <p:spPr>
          <a:xfrm>
            <a:off x="7200000" y="1980000"/>
            <a:ext cx="3314880" cy="36000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Natural Systems Organization</a:t>
            </a:r>
            <a:endParaRPr lang="en-CA" sz="3600" b="0" strike="noStrike" cap="all" spc="-1">
              <a:solidFill>
                <a:srgbClr val="BF0041"/>
              </a:solidFill>
              <a:latin typeface="Leelawadee UI Semilight"/>
            </a:endParaRPr>
          </a:p>
        </p:txBody>
      </p:sp>
      <p:sp>
        <p:nvSpPr>
          <p:cNvPr id="35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Naturally occurring systems scale successfully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Biological processes, social organization etc.</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They all show similarities in organization regardless of domain</a:t>
            </a:r>
          </a:p>
          <a:p>
            <a:r>
              <a:rPr lang="en-CA" sz="2000" b="0" strike="noStrike" spc="-1">
                <a:latin typeface="Nirmala UI Semilight"/>
              </a:rPr>
              <a:t>Natural occurring systems tend to be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Recursive in structure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Hierarchical or layered</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Modular at each layer</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Loosely coupled and highly cohesive</a:t>
            </a:r>
          </a:p>
          <a:p>
            <a:endParaRPr lang="en-CA" sz="2000" b="0" strike="noStrike" spc="-1">
              <a:latin typeface="Nirmala UI Semilight"/>
            </a:endParaRPr>
          </a:p>
          <a:p>
            <a:endParaRPr lang="en-CA" sz="2000" b="0" strike="noStrike" spc="-1">
              <a:latin typeface="Nirmala UI Semilight"/>
            </a:endParaRPr>
          </a:p>
        </p:txBody>
      </p:sp>
      <p:pic>
        <p:nvPicPr>
          <p:cNvPr id="359" name="Picture 358"/>
          <p:cNvPicPr/>
          <p:nvPr/>
        </p:nvPicPr>
        <p:blipFill>
          <a:blip r:embed="rId2"/>
          <a:stretch/>
        </p:blipFill>
        <p:spPr>
          <a:xfrm>
            <a:off x="7329600" y="872640"/>
            <a:ext cx="3780000" cy="2857680"/>
          </a:xfrm>
          <a:prstGeom prst="rect">
            <a:avLst/>
          </a:prstGeom>
          <a:ln w="0">
            <a:noFill/>
          </a:ln>
        </p:spPr>
      </p:pic>
      <p:pic>
        <p:nvPicPr>
          <p:cNvPr id="360" name="Picture 359"/>
          <p:cNvPicPr/>
          <p:nvPr/>
        </p:nvPicPr>
        <p:blipFill>
          <a:blip r:embed="rId3"/>
          <a:stretch/>
        </p:blipFill>
        <p:spPr>
          <a:xfrm>
            <a:off x="7225200" y="3781800"/>
            <a:ext cx="4320000" cy="252360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Operational Complexity in Practice</a:t>
            </a:r>
            <a:endParaRPr lang="en-CA" sz="3600" b="0" strike="noStrike" cap="all" spc="-1">
              <a:solidFill>
                <a:srgbClr val="BF0041"/>
              </a:solidFill>
              <a:latin typeface="Leelawadee UI Semilight"/>
            </a:endParaRPr>
          </a:p>
        </p:txBody>
      </p:sp>
      <p:sp>
        <p:nvSpPr>
          <p:cNvPr id="36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In production, systems have to scale operationally</a:t>
            </a:r>
          </a:p>
          <a:p>
            <a:endParaRPr lang="en-CA" sz="2000" b="0" strike="noStrike" spc="-1" dirty="0">
              <a:latin typeface="Nirmala UI Semilight"/>
            </a:endParaRPr>
          </a:p>
          <a:p>
            <a:r>
              <a:rPr lang="en-CA" sz="2000" b="0" strike="noStrike" spc="-1" dirty="0">
                <a:latin typeface="Nirmala UI Semilight"/>
              </a:rPr>
              <a:t>Consider a diner</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During the lunch and dinner hour rush, the number of servers and cooks have to scale up</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There has to be clear boundaries on what each role does</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During non-peak hours, the amount of staff can be scaled down</a:t>
            </a:r>
          </a:p>
          <a:p>
            <a:endParaRPr lang="en-CA" sz="2000" b="0" strike="noStrike" spc="-1" dirty="0">
              <a:latin typeface="Nirmala UI Semilight"/>
            </a:endParaRPr>
          </a:p>
          <a:p>
            <a:endParaRPr lang="en-CA" sz="2000" b="0" strike="noStrike" spc="-1" dirty="0">
              <a:latin typeface="Nirmala UI Semilight"/>
            </a:endParaRPr>
          </a:p>
        </p:txBody>
      </p:sp>
      <p:pic>
        <p:nvPicPr>
          <p:cNvPr id="363" name="Picture 362"/>
          <p:cNvPicPr/>
          <p:nvPr/>
        </p:nvPicPr>
        <p:blipFill>
          <a:blip r:embed="rId2"/>
          <a:stretch/>
        </p:blipFill>
        <p:spPr>
          <a:xfrm>
            <a:off x="6990120" y="1933560"/>
            <a:ext cx="4824360" cy="36183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Operational Complexity in Practice</a:t>
            </a:r>
            <a:endParaRPr lang="en-CA" sz="3600" b="0" strike="noStrike" cap="all" spc="-1">
              <a:solidFill>
                <a:srgbClr val="BF0041"/>
              </a:solidFill>
              <a:latin typeface="Leelawadee UI Semilight"/>
            </a:endParaRPr>
          </a:p>
        </p:txBody>
      </p:sp>
      <p:sp>
        <p:nvSpPr>
          <p:cNvPr id="365"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Operations are specialized</a:t>
            </a:r>
          </a:p>
          <a:p>
            <a:endParaRPr lang="en-CA" sz="2000" b="0" strike="noStrike" spc="-1" dirty="0">
              <a:latin typeface="Nirmala UI Semilight"/>
            </a:endParaRPr>
          </a:p>
          <a:p>
            <a:r>
              <a:rPr lang="en-CA" sz="2000" b="0" strike="noStrike" spc="-1" dirty="0">
                <a:latin typeface="Nirmala UI Semilight"/>
              </a:rPr>
              <a:t>Tasks are broken down into sub-tasks, and sub-tasks broken down into sub-sub-tasks, and so on</a:t>
            </a:r>
          </a:p>
          <a:p>
            <a:endParaRPr lang="en-CA" sz="2000" b="0" strike="noStrike" spc="-1" dirty="0">
              <a:latin typeface="Nirmala UI Semilight"/>
            </a:endParaRPr>
          </a:p>
          <a:p>
            <a:r>
              <a:rPr lang="en-CA" sz="2000" b="0" strike="noStrike" spc="-1" dirty="0">
                <a:latin typeface="Nirmala UI Semilight"/>
              </a:rPr>
              <a:t>At some point </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Specialized systems or agents perform an individual sub-task</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These are all coordinated </a:t>
            </a:r>
          </a:p>
          <a:p>
            <a:endParaRPr lang="en-CA" sz="2000" b="0" strike="noStrike" spc="-1" dirty="0">
              <a:latin typeface="Nirmala UI Semilight"/>
            </a:endParaRPr>
          </a:p>
          <a:p>
            <a:r>
              <a:rPr lang="en-CA" sz="2000" b="0" strike="noStrike" spc="-1" dirty="0">
                <a:latin typeface="Nirmala UI Semilight"/>
              </a:rPr>
              <a:t>For example, the specialized positions on a sports team</a:t>
            </a:r>
          </a:p>
          <a:p>
            <a:endParaRPr lang="en-CA" sz="2000" b="0" strike="noStrike" spc="-1" dirty="0">
              <a:latin typeface="Nirmala UI Semilight"/>
            </a:endParaRPr>
          </a:p>
          <a:p>
            <a:endParaRPr lang="en-CA" sz="2000" b="0" strike="noStrike" spc="-1" dirty="0">
              <a:latin typeface="Nirmala UI Semilight"/>
            </a:endParaRPr>
          </a:p>
        </p:txBody>
      </p:sp>
      <p:pic>
        <p:nvPicPr>
          <p:cNvPr id="366" name="Picture 365"/>
          <p:cNvPicPr/>
          <p:nvPr/>
        </p:nvPicPr>
        <p:blipFill>
          <a:blip r:embed="rId2"/>
          <a:stretch/>
        </p:blipFill>
        <p:spPr>
          <a:xfrm>
            <a:off x="7173720" y="1871640"/>
            <a:ext cx="4501440" cy="29523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Complex Systems</a:t>
            </a:r>
          </a:p>
        </p:txBody>
      </p:sp>
      <p:pic>
        <p:nvPicPr>
          <p:cNvPr id="368" name="Picture 367"/>
          <p:cNvPicPr/>
          <p:nvPr/>
        </p:nvPicPr>
        <p:blipFill>
          <a:blip r:embed="rId2"/>
          <a:stretch/>
        </p:blipFill>
        <p:spPr>
          <a:xfrm>
            <a:off x="5659200" y="1976400"/>
            <a:ext cx="5860800" cy="3423600"/>
          </a:xfrm>
          <a:prstGeom prst="rect">
            <a:avLst/>
          </a:prstGeom>
          <a:ln w="0">
            <a:noFill/>
          </a:ln>
        </p:spPr>
      </p:pic>
      <p:sp>
        <p:nvSpPr>
          <p:cNvPr id="369" name="TextBox 368"/>
          <p:cNvSpPr txBox="1"/>
          <p:nvPr/>
        </p:nvSpPr>
        <p:spPr>
          <a:xfrm>
            <a:off x="720000" y="1620000"/>
            <a:ext cx="4215600" cy="3960000"/>
          </a:xfrm>
          <a:prstGeom prst="rect">
            <a:avLst/>
          </a:prstGeom>
          <a:noFill/>
          <a:ln w="0">
            <a:noFill/>
          </a:ln>
        </p:spPr>
        <p:txBody>
          <a:bodyPr lIns="90000" tIns="45000" rIns="90000" bIns="45000" anchor="t">
            <a:noAutofit/>
          </a:bodyPr>
          <a:lstStyle/>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Frequently, complexity takes the form of a hierarchy, whereby a complex system is composed of interrelated subsystems that have in turn their own subsystems, and so on, until some lowest level of elementary components is reached</a:t>
            </a:r>
            <a:endParaRPr lang="en-CA" sz="1400" b="0" strike="noStrike" spc="-1">
              <a:latin typeface="Arial"/>
            </a:endParaRPr>
          </a:p>
          <a:p>
            <a:pPr algn="r">
              <a:lnSpc>
                <a:spcPct val="100000"/>
              </a:lnSpc>
              <a:spcBef>
                <a:spcPts val="360"/>
              </a:spcBef>
              <a:spcAft>
                <a:spcPts val="601"/>
              </a:spcAft>
              <a:buNone/>
              <a:tabLst>
                <a:tab pos="0" algn="l"/>
              </a:tabLst>
            </a:pPr>
            <a:r>
              <a:rPr lang="en-US" sz="1400" b="0" i="1" strike="noStrike" spc="-1">
                <a:solidFill>
                  <a:srgbClr val="000000"/>
                </a:solidFill>
                <a:latin typeface="Arial"/>
              </a:rPr>
              <a:t>Courtois</a:t>
            </a: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r>
              <a:rPr lang="en-US" sz="1000" b="0" i="1" strike="noStrike" spc="-1">
                <a:solidFill>
                  <a:srgbClr val="000000"/>
                </a:solidFill>
                <a:latin typeface="Arial"/>
              </a:rPr>
              <a:t>On Time and Space Decomposition of Complex Structures</a:t>
            </a:r>
            <a:br>
              <a:rPr sz="1000"/>
            </a:br>
            <a:r>
              <a:rPr lang="en-US" sz="1000" b="0" i="1" strike="noStrike" spc="-1">
                <a:solidFill>
                  <a:srgbClr val="000000"/>
                </a:solidFill>
                <a:latin typeface="Arial"/>
              </a:rPr>
              <a:t>Communications of the ACM, 1985, 28(6)</a:t>
            </a:r>
            <a:endParaRPr lang="en-CA" sz="1000" b="0" strike="noStrike" spc="-1">
              <a:latin typeface="Arial"/>
            </a:endParaRPr>
          </a:p>
        </p:txBody>
      </p:sp>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Complex Systems</a:t>
            </a:r>
          </a:p>
        </p:txBody>
      </p:sp>
      <p:sp>
        <p:nvSpPr>
          <p:cNvPr id="371" name="TextBox 370"/>
          <p:cNvSpPr txBox="1"/>
          <p:nvPr/>
        </p:nvSpPr>
        <p:spPr>
          <a:xfrm>
            <a:off x="720000" y="1620000"/>
            <a:ext cx="4215600" cy="3960000"/>
          </a:xfrm>
          <a:prstGeom prst="rect">
            <a:avLst/>
          </a:prstGeom>
          <a:noFill/>
          <a:ln w="0">
            <a:noFill/>
          </a:ln>
        </p:spPr>
        <p:txBody>
          <a:bodyPr lIns="90000" tIns="45000" rIns="90000" bIns="45000" anchor="t">
            <a:noAutofit/>
          </a:bodyPr>
          <a:lstStyle/>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Intra-component linkages are generally stronger than inter-component linkages. This fact has the effect of separating the high frequency dynamics of the components – involving the the internal structure of the components – from the low frequency dynamics – involving the interaction among components</a:t>
            </a:r>
            <a:endParaRPr lang="en-CA" sz="1400" b="0" strike="noStrike" spc="-1">
              <a:latin typeface="Arial"/>
            </a:endParaRPr>
          </a:p>
          <a:p>
            <a:pPr algn="r">
              <a:lnSpc>
                <a:spcPct val="100000"/>
              </a:lnSpc>
              <a:spcBef>
                <a:spcPts val="360"/>
              </a:spcBef>
              <a:spcAft>
                <a:spcPts val="601"/>
              </a:spcAft>
              <a:buNone/>
              <a:tabLst>
                <a:tab pos="0" algn="l"/>
              </a:tabLst>
            </a:pPr>
            <a:r>
              <a:rPr lang="en-US" sz="1400" b="0" i="1" strike="noStrike" spc="-1">
                <a:solidFill>
                  <a:srgbClr val="000000"/>
                </a:solidFill>
                <a:latin typeface="Arial"/>
              </a:rPr>
              <a:t>Simeon</a:t>
            </a: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000" b="0" strike="noStrike" spc="-1">
              <a:latin typeface="Arial"/>
            </a:endParaRPr>
          </a:p>
        </p:txBody>
      </p:sp>
      <p:pic>
        <p:nvPicPr>
          <p:cNvPr id="372" name="Picture 371"/>
          <p:cNvPicPr/>
          <p:nvPr/>
        </p:nvPicPr>
        <p:blipFill>
          <a:blip r:embed="rId2"/>
          <a:stretch/>
        </p:blipFill>
        <p:spPr>
          <a:xfrm>
            <a:off x="7137000" y="1980000"/>
            <a:ext cx="2943000" cy="25426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Complex Systems</a:t>
            </a:r>
          </a:p>
        </p:txBody>
      </p:sp>
      <p:sp>
        <p:nvSpPr>
          <p:cNvPr id="374" name="TextBox 373"/>
          <p:cNvSpPr txBox="1"/>
          <p:nvPr/>
        </p:nvSpPr>
        <p:spPr>
          <a:xfrm>
            <a:off x="824400" y="1260000"/>
            <a:ext cx="4215600" cy="3960000"/>
          </a:xfrm>
          <a:prstGeom prst="rect">
            <a:avLst/>
          </a:prstGeom>
          <a:noFill/>
          <a:ln w="0">
            <a:noFill/>
          </a:ln>
        </p:spPr>
        <p:txBody>
          <a:bodyPr lIns="90000" tIns="45000" rIns="90000" bIns="45000" anchor="t">
            <a:noAutofit/>
          </a:bodyPr>
          <a:lstStyle/>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Hierarchical systems are usually composed of only a few different kinds of sub-systems in various combinations and arrangements</a:t>
            </a:r>
            <a:endParaRPr lang="en-CA" sz="1400" b="0" strike="noStrike" spc="-1">
              <a:latin typeface="Arial"/>
            </a:endParaRPr>
          </a:p>
          <a:p>
            <a:pPr algn="r">
              <a:lnSpc>
                <a:spcPct val="100000"/>
              </a:lnSpc>
              <a:spcBef>
                <a:spcPts val="360"/>
              </a:spcBef>
              <a:spcAft>
                <a:spcPts val="601"/>
              </a:spcAft>
              <a:buNone/>
              <a:tabLst>
                <a:tab pos="0" algn="l"/>
              </a:tabLst>
            </a:pPr>
            <a:r>
              <a:rPr lang="en-US" sz="1400" b="0" i="1" strike="noStrike" spc="-1">
                <a:solidFill>
                  <a:srgbClr val="000000"/>
                </a:solidFill>
                <a:latin typeface="Arial"/>
              </a:rPr>
              <a:t>Simeon</a:t>
            </a: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gn="r">
              <a:lnSpc>
                <a:spcPct val="100000"/>
              </a:lnSpc>
              <a:spcBef>
                <a:spcPts val="360"/>
              </a:spcBef>
              <a:spcAft>
                <a:spcPts val="601"/>
              </a:spcAft>
              <a:buNone/>
              <a:tabLst>
                <a:tab pos="0" algn="l"/>
              </a:tabLst>
            </a:pPr>
            <a:endParaRPr lang="en-CA" sz="1400" b="0" strike="noStrike" spc="-1">
              <a:latin typeface="Arial"/>
            </a:endParaRPr>
          </a:p>
          <a:p>
            <a:pPr>
              <a:lnSpc>
                <a:spcPct val="100000"/>
              </a:lnSpc>
              <a:spcBef>
                <a:spcPts val="360"/>
              </a:spcBef>
              <a:spcAft>
                <a:spcPts val="601"/>
              </a:spcAft>
              <a:buNone/>
              <a:tabLst>
                <a:tab pos="0" algn="l"/>
              </a:tabLst>
            </a:pPr>
            <a:r>
              <a:rPr lang="en-US" sz="1400" b="0" i="1" strike="noStrike" spc="-1">
                <a:solidFill>
                  <a:srgbClr val="000000"/>
                </a:solidFill>
                <a:latin typeface="Arial"/>
              </a:rPr>
              <a:t>A complex system that works is invariably found to have evolved from a simple system that worked. A complex system designed from scratch never works and can never be patched up to make it work. You have to start over, beginning with a simple working system.</a:t>
            </a:r>
            <a:endParaRPr lang="en-CA" sz="1400" b="0" strike="noStrike" spc="-1">
              <a:latin typeface="Arial"/>
            </a:endParaRPr>
          </a:p>
          <a:p>
            <a:pPr algn="r">
              <a:lnSpc>
                <a:spcPct val="100000"/>
              </a:lnSpc>
              <a:spcBef>
                <a:spcPts val="360"/>
              </a:spcBef>
              <a:spcAft>
                <a:spcPts val="601"/>
              </a:spcAft>
              <a:buNone/>
              <a:tabLst>
                <a:tab pos="0" algn="l"/>
              </a:tabLst>
            </a:pPr>
            <a:r>
              <a:rPr lang="en-US" sz="1400" b="0" i="1" strike="noStrike" spc="-1">
                <a:solidFill>
                  <a:srgbClr val="000000"/>
                </a:solidFill>
                <a:latin typeface="Arial"/>
              </a:rPr>
              <a:t>John Gall</a:t>
            </a:r>
            <a:endParaRPr lang="en-CA" sz="1400" b="0" strike="noStrike" spc="-1">
              <a:latin typeface="Arial"/>
            </a:endParaRPr>
          </a:p>
          <a:p>
            <a:pPr algn="r">
              <a:lnSpc>
                <a:spcPct val="100000"/>
              </a:lnSpc>
              <a:spcBef>
                <a:spcPts val="360"/>
              </a:spcBef>
              <a:spcAft>
                <a:spcPts val="601"/>
              </a:spcAft>
              <a:buNone/>
              <a:tabLst>
                <a:tab pos="0" algn="l"/>
              </a:tabLst>
            </a:pPr>
            <a:r>
              <a:rPr lang="en-US" sz="1000" b="0" i="1" strike="noStrike" spc="-1">
                <a:solidFill>
                  <a:srgbClr val="000000"/>
                </a:solidFill>
                <a:latin typeface="Arial"/>
              </a:rPr>
              <a:t>Systemantics: How Systems Really Work and How They Fail</a:t>
            </a:r>
            <a:br>
              <a:rPr sz="1000"/>
            </a:br>
            <a:r>
              <a:rPr lang="en-US" sz="1000" b="0" i="1" strike="noStrike" spc="-1">
                <a:solidFill>
                  <a:srgbClr val="000000"/>
                </a:solidFill>
                <a:latin typeface="Arial"/>
              </a:rPr>
              <a:t>1975</a:t>
            </a:r>
            <a:endParaRPr lang="en-CA" sz="1000" b="0" strike="noStrike" spc="-1">
              <a:latin typeface="Arial"/>
            </a:endParaRPr>
          </a:p>
          <a:p>
            <a:pPr algn="r">
              <a:lnSpc>
                <a:spcPct val="100000"/>
              </a:lnSpc>
              <a:spcBef>
                <a:spcPts val="360"/>
              </a:spcBef>
              <a:spcAft>
                <a:spcPts val="601"/>
              </a:spcAft>
              <a:buNone/>
              <a:tabLst>
                <a:tab pos="0" algn="l"/>
              </a:tabLst>
            </a:pPr>
            <a:endParaRPr lang="en-CA" sz="1000" b="0" strike="noStrike" spc="-1">
              <a:latin typeface="Arial"/>
            </a:endParaRPr>
          </a:p>
        </p:txBody>
      </p:sp>
      <p:pic>
        <p:nvPicPr>
          <p:cNvPr id="375" name="Picture 374"/>
          <p:cNvPicPr/>
          <p:nvPr/>
        </p:nvPicPr>
        <p:blipFill>
          <a:blip r:embed="rId2"/>
          <a:stretch/>
        </p:blipFill>
        <p:spPr>
          <a:xfrm>
            <a:off x="5280480" y="1797120"/>
            <a:ext cx="6059520" cy="39628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Microservices</a:t>
            </a:r>
            <a:endParaRPr lang="en-CA" sz="3600" b="0" strike="noStrike" cap="all" spc="-1">
              <a:solidFill>
                <a:srgbClr val="BF0041"/>
              </a:solidFill>
              <a:latin typeface="Leelawadee UI Semilight"/>
            </a:endParaRPr>
          </a:p>
        </p:txBody>
      </p:sp>
      <p:sp>
        <p:nvSpPr>
          <p:cNvPr id="377"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“The Microservice architectural style is an approach to developing a single application as a suite of small services, each running in its own process and communicating with lightweight mechanisms, often an HTTP resource API.”</a:t>
            </a:r>
          </a:p>
          <a:p>
            <a:endParaRPr lang="en-CA" sz="2000" b="0" strike="noStrike" spc="-1" dirty="0">
              <a:latin typeface="Nirmala UI Semilight"/>
            </a:endParaRPr>
          </a:p>
          <a:p>
            <a:endParaRPr lang="en-CA" sz="2000" b="0" strike="noStrike" spc="-1" dirty="0">
              <a:latin typeface="Nirmala UI Semilight"/>
            </a:endParaRPr>
          </a:p>
        </p:txBody>
      </p:sp>
      <p:pic>
        <p:nvPicPr>
          <p:cNvPr id="378" name="Content Placeholder 1" descr="Content Placeholder 6"/>
          <p:cNvPicPr/>
          <p:nvPr/>
        </p:nvPicPr>
        <p:blipFill>
          <a:blip r:embed="rId2"/>
          <a:srcRect t="699" b="699"/>
          <a:stretch/>
        </p:blipFill>
        <p:spPr>
          <a:xfrm>
            <a:off x="7079040" y="1990080"/>
            <a:ext cx="4272120" cy="2808360"/>
          </a:xfrm>
          <a:prstGeom prst="rect">
            <a:avLst/>
          </a:prstGeom>
          <a:ln w="1260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Microservices</a:t>
            </a:r>
          </a:p>
        </p:txBody>
      </p:sp>
      <p:pic>
        <p:nvPicPr>
          <p:cNvPr id="380" name="image6.png"/>
          <p:cNvPicPr/>
          <p:nvPr/>
        </p:nvPicPr>
        <p:blipFill>
          <a:blip r:embed="rId2"/>
          <a:stretch/>
        </p:blipFill>
        <p:spPr>
          <a:xfrm>
            <a:off x="1380600" y="1631880"/>
            <a:ext cx="8723880" cy="35935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Microservices</a:t>
            </a:r>
          </a:p>
        </p:txBody>
      </p:sp>
      <p:pic>
        <p:nvPicPr>
          <p:cNvPr id="382" name="Picture 381"/>
          <p:cNvPicPr/>
          <p:nvPr/>
        </p:nvPicPr>
        <p:blipFill>
          <a:blip r:embed="rId2"/>
          <a:stretch/>
        </p:blipFill>
        <p:spPr>
          <a:xfrm>
            <a:off x="1034640" y="1127160"/>
            <a:ext cx="10065240" cy="503244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Microservices Drivers</a:t>
            </a:r>
          </a:p>
        </p:txBody>
      </p:sp>
      <p:pic>
        <p:nvPicPr>
          <p:cNvPr id="384" name="Picture 81"/>
          <p:cNvPicPr/>
          <p:nvPr/>
        </p:nvPicPr>
        <p:blipFill>
          <a:blip r:embed="rId2"/>
          <a:stretch/>
        </p:blipFill>
        <p:spPr>
          <a:xfrm>
            <a:off x="828000" y="1335600"/>
            <a:ext cx="10557000" cy="43146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Microservices Core Concepts</a:t>
            </a:r>
          </a:p>
        </p:txBody>
      </p:sp>
      <p:sp>
        <p:nvSpPr>
          <p:cNvPr id="38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Microservices are small, independent, composable services</a:t>
            </a:r>
          </a:p>
          <a:p>
            <a:pPr marL="432000" indent="-324000">
              <a:spcBef>
                <a:spcPts val="1134"/>
              </a:spcBef>
              <a:buClr>
                <a:srgbClr val="000000"/>
              </a:buClr>
              <a:buSzPct val="45000"/>
              <a:buFont typeface="Wingdings" charset="2"/>
              <a:buChar char=""/>
            </a:pPr>
            <a:r>
              <a:rPr lang="en-CA" sz="2400" b="0" strike="noStrike" spc="-1">
                <a:latin typeface="Nirmala UI Semilight"/>
              </a:rPr>
              <a:t>Each service can be accessed by way of a well-known API format</a:t>
            </a:r>
          </a:p>
          <a:p>
            <a:pPr marL="864000" lvl="1" indent="-324000">
              <a:spcBef>
                <a:spcPts val="567"/>
              </a:spcBef>
              <a:buClr>
                <a:srgbClr val="000000"/>
              </a:buClr>
              <a:buSzPct val="45000"/>
              <a:buFont typeface="Wingdings" charset="2"/>
              <a:buChar char=""/>
            </a:pPr>
            <a:r>
              <a:rPr lang="en-CA" sz="1800" b="0" strike="noStrike" spc="-1">
                <a:latin typeface="Nirmala UI Semilight"/>
              </a:rPr>
              <a:t>Like REST, GraphQL, gRPC or in response to some event notifications</a:t>
            </a:r>
          </a:p>
          <a:p>
            <a:pPr marL="432000" indent="-324000">
              <a:spcBef>
                <a:spcPts val="1134"/>
              </a:spcBef>
              <a:buClr>
                <a:srgbClr val="000000"/>
              </a:buClr>
              <a:buSzPct val="45000"/>
              <a:buFont typeface="Wingdings" charset="2"/>
              <a:buChar char=""/>
            </a:pPr>
            <a:r>
              <a:rPr lang="en-CA" sz="2400" b="0" strike="noStrike" spc="-1">
                <a:latin typeface="Nirmala UI Semilight"/>
              </a:rPr>
              <a:t>Breaks large business processes into basic cohesive components</a:t>
            </a:r>
          </a:p>
          <a:p>
            <a:pPr marL="864000" lvl="1" indent="-324000">
              <a:spcBef>
                <a:spcPts val="567"/>
              </a:spcBef>
              <a:buClr>
                <a:srgbClr val="000000"/>
              </a:buClr>
              <a:buSzPct val="45000"/>
              <a:buFont typeface="Wingdings" charset="2"/>
              <a:buChar char=""/>
            </a:pPr>
            <a:r>
              <a:rPr lang="en-CA" sz="1800" b="0" strike="noStrike" spc="-1">
                <a:latin typeface="Nirmala UI Semilight"/>
              </a:rPr>
              <a:t>These basic process actions are implemented as microservices</a:t>
            </a:r>
          </a:p>
          <a:p>
            <a:pPr marL="864000" lvl="1" indent="-324000">
              <a:spcBef>
                <a:spcPts val="567"/>
              </a:spcBef>
              <a:buClr>
                <a:srgbClr val="000000"/>
              </a:buClr>
              <a:buSzPct val="45000"/>
              <a:buFont typeface="Wingdings" charset="2"/>
              <a:buChar char=""/>
            </a:pPr>
            <a:r>
              <a:rPr lang="en-CA" sz="1800" b="0" strike="noStrike" spc="-1">
                <a:latin typeface="Nirmala UI Semilight"/>
              </a:rPr>
              <a:t>The business process is executed by making calls to these microservices</a:t>
            </a:r>
          </a:p>
          <a:p>
            <a:pPr marL="432000" indent="-324000">
              <a:spcBef>
                <a:spcPts val="1134"/>
              </a:spcBef>
              <a:buClr>
                <a:srgbClr val="000000"/>
              </a:buClr>
              <a:buSzPct val="45000"/>
              <a:buFont typeface="Wingdings" charset="2"/>
              <a:buChar char=""/>
            </a:pPr>
            <a:r>
              <a:rPr lang="en-CA" sz="2400" b="0" strike="noStrike" spc="-1">
                <a:latin typeface="Nirmala UI Semilight"/>
              </a:rPr>
              <a:t>Each microservice provides one cohesive service</a:t>
            </a:r>
          </a:p>
          <a:p>
            <a:pPr marL="864000" lvl="1" indent="-324000">
              <a:spcBef>
                <a:spcPts val="567"/>
              </a:spcBef>
              <a:buClr>
                <a:srgbClr val="000000"/>
              </a:buClr>
              <a:buSzPct val="45000"/>
              <a:buFont typeface="Wingdings" charset="2"/>
              <a:buChar char=""/>
            </a:pPr>
            <a:r>
              <a:rPr lang="en-CA" sz="1800" b="0" strike="noStrike" spc="-1">
                <a:latin typeface="Nirmala UI Semilight"/>
              </a:rPr>
              <a:t>Microservices do not exist in isolation</a:t>
            </a:r>
          </a:p>
          <a:p>
            <a:pPr marL="864000" lvl="1" indent="-324000">
              <a:spcBef>
                <a:spcPts val="567"/>
              </a:spcBef>
              <a:buClr>
                <a:srgbClr val="000000"/>
              </a:buClr>
              <a:buSzPct val="45000"/>
              <a:buFont typeface="Wingdings" charset="2"/>
              <a:buChar char=""/>
            </a:pPr>
            <a:r>
              <a:rPr lang="en-CA" sz="1800" b="0" strike="noStrike" spc="-1">
                <a:latin typeface="Nirmala UI Semilight"/>
              </a:rPr>
              <a:t>They are part of a larger organization framework</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Microservices Core Concepts</a:t>
            </a:r>
          </a:p>
        </p:txBody>
      </p:sp>
      <p:sp>
        <p:nvSpPr>
          <p:cNvPr id="38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Microservices </a:t>
            </a:r>
          </a:p>
          <a:p>
            <a:pPr marL="864000" lvl="1" indent="-324000">
              <a:spcBef>
                <a:spcPts val="567"/>
              </a:spcBef>
              <a:buClr>
                <a:srgbClr val="000000"/>
              </a:buClr>
              <a:buSzPct val="45000"/>
              <a:buFont typeface="Wingdings" charset="2"/>
              <a:buChar char=""/>
            </a:pPr>
            <a:r>
              <a:rPr lang="en-CA" sz="1800" b="0" strike="noStrike" spc="-1">
                <a:latin typeface="Nirmala UI Semilight"/>
              </a:rPr>
              <a:t>Coordinate with other microservices to accomplish the tasks normally handled by a monolithic application</a:t>
            </a:r>
          </a:p>
          <a:p>
            <a:pPr marL="864000" lvl="1" indent="-324000">
              <a:spcBef>
                <a:spcPts val="567"/>
              </a:spcBef>
              <a:buClr>
                <a:srgbClr val="000000"/>
              </a:buClr>
              <a:buSzPct val="45000"/>
              <a:buFont typeface="Wingdings" charset="2"/>
              <a:buChar char=""/>
            </a:pPr>
            <a:r>
              <a:rPr lang="en-CA" sz="1800" b="0" strike="noStrike" spc="-1">
                <a:latin typeface="Nirmala UI Semilight"/>
              </a:rPr>
              <a:t>Communicate with each other synchronously or asynchronously</a:t>
            </a:r>
          </a:p>
          <a:p>
            <a:pPr marL="864000" lvl="1" indent="-324000">
              <a:spcBef>
                <a:spcPts val="567"/>
              </a:spcBef>
              <a:buClr>
                <a:srgbClr val="000000"/>
              </a:buClr>
              <a:buSzPct val="45000"/>
              <a:buFont typeface="Wingdings" charset="2"/>
              <a:buChar char=""/>
            </a:pPr>
            <a:r>
              <a:rPr lang="en-CA" sz="1800" b="0" strike="noStrike" spc="-1">
                <a:latin typeface="Nirmala UI Semilight"/>
              </a:rPr>
              <a:t>Make application components easier to develop and maintain</a:t>
            </a:r>
          </a:p>
          <a:p>
            <a:pPr marL="864000" lvl="1" indent="-324000">
              <a:spcBef>
                <a:spcPts val="567"/>
              </a:spcBef>
              <a:buClr>
                <a:srgbClr val="000000"/>
              </a:buClr>
              <a:buSzPct val="45000"/>
              <a:buFont typeface="Wingdings" charset="2"/>
              <a:buChar char=""/>
            </a:pPr>
            <a:r>
              <a:rPr lang="en-CA" sz="1800" b="0" strike="noStrike" spc="-1">
                <a:latin typeface="Nirmala UI Semilight"/>
              </a:rPr>
              <a:t>Are a lot harder and more complicated to manage when deployed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Monolith to Microservice</a:t>
            </a:r>
          </a:p>
        </p:txBody>
      </p:sp>
      <p:pic>
        <p:nvPicPr>
          <p:cNvPr id="390" name="Picture 1" descr="Diagram, schematic&#10;&#10;Description automatically generated"/>
          <p:cNvPicPr/>
          <p:nvPr/>
        </p:nvPicPr>
        <p:blipFill>
          <a:blip r:embed="rId2"/>
          <a:stretch/>
        </p:blipFill>
        <p:spPr>
          <a:xfrm>
            <a:off x="936360" y="1077840"/>
            <a:ext cx="9791280" cy="526284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operations</a:t>
            </a:r>
            <a:endParaRPr lang="en-CA" sz="3600" b="0" strike="noStrike" cap="all" spc="-1">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This section is a more detailed look the IT operational environment from a risk perspective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Business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Technology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Data</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Cyber </a:t>
            </a:r>
          </a:p>
          <a:p>
            <a:pPr marL="864000" lvl="1" indent="-324000">
              <a:spcBef>
                <a:spcPts val="567"/>
              </a:spcBef>
              <a:spcAft>
                <a:spcPts val="567"/>
              </a:spcAft>
              <a:buClr>
                <a:srgbClr val="000000"/>
              </a:buClr>
              <a:buSzPct val="75000"/>
              <a:buFont typeface="Symbol" charset="2"/>
              <a:buChar char=""/>
            </a:pPr>
            <a:endParaRPr lang="en-CA" sz="1600" b="0" strike="noStrike" spc="-1">
              <a:latin typeface="Nirmala UI Semilight"/>
            </a:endParaRPr>
          </a:p>
        </p:txBody>
      </p:sp>
      <p:pic>
        <p:nvPicPr>
          <p:cNvPr id="322" name="Picture 321"/>
          <p:cNvPicPr/>
          <p:nvPr/>
        </p:nvPicPr>
        <p:blipFill>
          <a:blip r:embed="rId2"/>
          <a:stretch/>
        </p:blipFill>
        <p:spPr>
          <a:xfrm>
            <a:off x="7241040" y="1488960"/>
            <a:ext cx="4434120" cy="44391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Microservice Deployments</a:t>
            </a:r>
          </a:p>
        </p:txBody>
      </p:sp>
      <p:sp>
        <p:nvSpPr>
          <p:cNvPr id="392"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Light-weight, independent, and loosely-coupled</a:t>
            </a:r>
          </a:p>
          <a:p>
            <a:pPr marL="864000" lvl="1" indent="-324000">
              <a:spcBef>
                <a:spcPts val="567"/>
              </a:spcBef>
              <a:buClr>
                <a:srgbClr val="000000"/>
              </a:buClr>
              <a:buSzPct val="45000"/>
              <a:buFont typeface="Wingdings" charset="2"/>
              <a:buChar char=""/>
            </a:pPr>
            <a:r>
              <a:rPr lang="en-CA" sz="1800" b="0" strike="noStrike" spc="-1">
                <a:latin typeface="Nirmala UI Semilight"/>
              </a:rPr>
              <a:t>Each has its own codebase</a:t>
            </a:r>
          </a:p>
          <a:p>
            <a:pPr marL="864000" lvl="1" indent="-324000">
              <a:spcBef>
                <a:spcPts val="567"/>
              </a:spcBef>
              <a:buClr>
                <a:srgbClr val="000000"/>
              </a:buClr>
              <a:buSzPct val="45000"/>
              <a:buFont typeface="Wingdings" charset="2"/>
              <a:buChar char=""/>
            </a:pPr>
            <a:r>
              <a:rPr lang="en-CA" sz="1800" b="0" strike="noStrike" spc="-1">
                <a:latin typeface="Nirmala UI Semilight"/>
              </a:rPr>
              <a:t>Responsible for a single unit of business functionality</a:t>
            </a:r>
          </a:p>
          <a:p>
            <a:pPr marL="864000" lvl="1" indent="-324000">
              <a:spcBef>
                <a:spcPts val="567"/>
              </a:spcBef>
              <a:buClr>
                <a:srgbClr val="000000"/>
              </a:buClr>
              <a:buSzPct val="45000"/>
              <a:buFont typeface="Wingdings" charset="2"/>
              <a:buChar char=""/>
            </a:pPr>
            <a:r>
              <a:rPr lang="en-CA" sz="1800" b="0" strike="noStrike" spc="-1">
                <a:latin typeface="Nirmala UI Semilight"/>
              </a:rPr>
              <a:t>Uses the best technology stack for its use cases </a:t>
            </a:r>
          </a:p>
          <a:p>
            <a:pPr marL="864000" lvl="1" indent="-324000">
              <a:spcBef>
                <a:spcPts val="567"/>
              </a:spcBef>
              <a:buClr>
                <a:srgbClr val="000000"/>
              </a:buClr>
              <a:buSzPct val="45000"/>
              <a:buFont typeface="Wingdings" charset="2"/>
              <a:buChar char=""/>
            </a:pPr>
            <a:r>
              <a:rPr lang="en-CA" sz="1800" b="0" strike="noStrike" spc="-1">
                <a:latin typeface="Nirmala UI Semilight"/>
              </a:rPr>
              <a:t>Has its own DevOps plan for test, release, deploy, scale, integrate, and maintain independent of other services</a:t>
            </a:r>
          </a:p>
          <a:p>
            <a:pPr marL="432000" indent="-324000">
              <a:spcBef>
                <a:spcPts val="1134"/>
              </a:spcBef>
              <a:buClr>
                <a:srgbClr val="000000"/>
              </a:buClr>
              <a:buSzPct val="45000"/>
              <a:buFont typeface="Wingdings" charset="2"/>
              <a:buChar char=""/>
            </a:pPr>
            <a:r>
              <a:rPr lang="en-CA" sz="2400" b="0" strike="noStrike" spc="-1">
                <a:latin typeface="Nirmala UI Semilight"/>
              </a:rPr>
              <a:t>Deployed in a self-contained environment</a:t>
            </a:r>
          </a:p>
          <a:p>
            <a:pPr marL="864000" lvl="1" indent="-324000">
              <a:spcBef>
                <a:spcPts val="567"/>
              </a:spcBef>
              <a:buClr>
                <a:srgbClr val="000000"/>
              </a:buClr>
              <a:buSzPct val="45000"/>
              <a:buFont typeface="Wingdings" charset="2"/>
              <a:buChar char=""/>
            </a:pPr>
            <a:r>
              <a:rPr lang="en-CA" sz="1800" b="0" strike="noStrike" spc="-1">
                <a:latin typeface="Nirmala UI Semilight"/>
              </a:rPr>
              <a:t>Communicates with other services by using well-defined APIs and simple protocols like REST over HTTP</a:t>
            </a:r>
          </a:p>
          <a:p>
            <a:pPr marL="864000" lvl="1" indent="-324000">
              <a:spcBef>
                <a:spcPts val="567"/>
              </a:spcBef>
              <a:buClr>
                <a:srgbClr val="000000"/>
              </a:buClr>
              <a:buSzPct val="45000"/>
              <a:buFont typeface="Wingdings" charset="2"/>
              <a:buChar char=""/>
            </a:pPr>
            <a:r>
              <a:rPr lang="en-CA" sz="1800" b="0" strike="noStrike" spc="-1">
                <a:latin typeface="Nirmala UI Semilight"/>
              </a:rPr>
              <a:t>Responsible for persisting its own data and keeping external state	</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Drivers</a:t>
            </a:r>
          </a:p>
        </p:txBody>
      </p:sp>
      <p:sp>
        <p:nvSpPr>
          <p:cNvPr id="394" name="PlaceHolder 2"/>
          <p:cNvSpPr>
            <a:spLocks noGrp="1"/>
          </p:cNvSpPr>
          <p:nvPr>
            <p:ph/>
          </p:nvPr>
        </p:nvSpPr>
        <p:spPr>
          <a:xfrm>
            <a:off x="424800" y="1051200"/>
            <a:ext cx="10994400" cy="5050800"/>
          </a:xfrm>
          <a:prstGeom prst="rect">
            <a:avLst/>
          </a:prstGeom>
          <a:noFill/>
          <a:ln w="0">
            <a:noFill/>
          </a:ln>
        </p:spPr>
        <p:txBody>
          <a:bodyPr lIns="0" tIns="0" rIns="0" bIns="0" anchor="t">
            <a:normAutofit fontScale="96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Business Agility</a:t>
            </a:r>
          </a:p>
          <a:p>
            <a:pPr marL="864000" lvl="1" indent="-324000">
              <a:spcBef>
                <a:spcPts val="567"/>
              </a:spcBef>
              <a:buClr>
                <a:srgbClr val="000000"/>
              </a:buClr>
              <a:buSzPct val="45000"/>
              <a:buFont typeface="Wingdings" charset="2"/>
              <a:buChar char=""/>
            </a:pPr>
            <a:r>
              <a:rPr lang="en-CA" sz="1800" b="0" strike="noStrike" spc="-1">
                <a:latin typeface="Nirmala UI Semilight"/>
              </a:rPr>
              <a:t>Speed of change is faster with a more modular architecture</a:t>
            </a:r>
          </a:p>
          <a:p>
            <a:pPr marL="864000" lvl="1" indent="-324000">
              <a:spcBef>
                <a:spcPts val="567"/>
              </a:spcBef>
              <a:buClr>
                <a:srgbClr val="000000"/>
              </a:buClr>
              <a:buSzPct val="45000"/>
              <a:buFont typeface="Wingdings" charset="2"/>
              <a:buChar char=""/>
            </a:pPr>
            <a:r>
              <a:rPr lang="en-CA" sz="1800" b="0" strike="noStrike" spc="-1">
                <a:latin typeface="Nirmala UI Semilight"/>
              </a:rPr>
              <a:t>React quicker to feature and enhancement requirements</a:t>
            </a:r>
          </a:p>
          <a:p>
            <a:pPr marL="864000" lvl="1" indent="-324000">
              <a:spcBef>
                <a:spcPts val="567"/>
              </a:spcBef>
              <a:buClr>
                <a:srgbClr val="000000"/>
              </a:buClr>
              <a:buSzPct val="45000"/>
              <a:buFont typeface="Wingdings" charset="2"/>
              <a:buChar char=""/>
            </a:pPr>
            <a:r>
              <a:rPr lang="en-CA" sz="1800" b="0" strike="noStrike" spc="-1">
                <a:latin typeface="Nirmala UI Semilight"/>
              </a:rPr>
              <a:t>Easy integration with new technology, processes (Mobile, Cloud, Continuous DevOps)</a:t>
            </a:r>
          </a:p>
          <a:p>
            <a:pPr marL="432000" indent="-324000">
              <a:spcBef>
                <a:spcPts val="1134"/>
              </a:spcBef>
              <a:buClr>
                <a:srgbClr val="000000"/>
              </a:buClr>
              <a:buSzPct val="45000"/>
              <a:buFont typeface="Wingdings" charset="2"/>
              <a:buChar char=""/>
            </a:pPr>
            <a:r>
              <a:rPr lang="en-CA" sz="2400" b="0" strike="noStrike" spc="-1">
                <a:latin typeface="Nirmala UI Semilight"/>
              </a:rPr>
              <a:t>Composability</a:t>
            </a:r>
          </a:p>
          <a:p>
            <a:pPr marL="864000" lvl="1" indent="-324000">
              <a:spcBef>
                <a:spcPts val="567"/>
              </a:spcBef>
              <a:buClr>
                <a:srgbClr val="000000"/>
              </a:buClr>
              <a:buSzPct val="45000"/>
              <a:buFont typeface="Wingdings" charset="2"/>
              <a:buChar char=""/>
            </a:pPr>
            <a:r>
              <a:rPr lang="en-CA" sz="1800" b="0" strike="noStrike" spc="-1">
                <a:latin typeface="Nirmala UI Semilight"/>
              </a:rPr>
              <a:t>Allows for reuse of capability and functionality</a:t>
            </a:r>
          </a:p>
          <a:p>
            <a:pPr marL="864000" lvl="1" indent="-324000">
              <a:spcBef>
                <a:spcPts val="567"/>
              </a:spcBef>
              <a:buClr>
                <a:srgbClr val="000000"/>
              </a:buClr>
              <a:buSzPct val="45000"/>
              <a:buFont typeface="Wingdings" charset="2"/>
              <a:buChar char=""/>
            </a:pPr>
            <a:r>
              <a:rPr lang="en-CA" sz="1800" b="0" strike="noStrike" spc="-1">
                <a:latin typeface="Nirmala UI Semilight"/>
              </a:rPr>
              <a:t>Allows for integration with other internal and external services</a:t>
            </a:r>
          </a:p>
          <a:p>
            <a:pPr marL="864000" lvl="1" indent="-324000">
              <a:spcBef>
                <a:spcPts val="567"/>
              </a:spcBef>
              <a:buClr>
                <a:srgbClr val="000000"/>
              </a:buClr>
              <a:buSzPct val="45000"/>
              <a:buFont typeface="Wingdings" charset="2"/>
              <a:buChar char=""/>
            </a:pPr>
            <a:r>
              <a:rPr lang="en-CA" sz="1800" b="0" strike="noStrike" spc="-1">
                <a:latin typeface="Nirmala UI Semilight"/>
              </a:rPr>
              <a:t>Reduces technical debt and replication</a:t>
            </a:r>
          </a:p>
          <a:p>
            <a:pPr marL="432000" indent="-324000">
              <a:spcBef>
                <a:spcPts val="1134"/>
              </a:spcBef>
              <a:buClr>
                <a:srgbClr val="000000"/>
              </a:buClr>
              <a:buSzPct val="45000"/>
              <a:buFont typeface="Wingdings" charset="2"/>
              <a:buChar char=""/>
            </a:pPr>
            <a:r>
              <a:rPr lang="en-CA" sz="2400" b="0" strike="noStrike" spc="-1">
                <a:latin typeface="Nirmala UI Semilight"/>
              </a:rPr>
              <a:t>Robustness and Migration </a:t>
            </a:r>
          </a:p>
          <a:p>
            <a:pPr marL="864000" lvl="1" indent="-324000">
              <a:spcBef>
                <a:spcPts val="567"/>
              </a:spcBef>
              <a:buClr>
                <a:srgbClr val="000000"/>
              </a:buClr>
              <a:buSzPct val="45000"/>
              <a:buFont typeface="Wingdings" charset="2"/>
              <a:buChar char=""/>
            </a:pPr>
            <a:r>
              <a:rPr lang="en-CA" sz="1800" b="0" strike="noStrike" spc="-1">
                <a:latin typeface="Nirmala UI Semilight"/>
              </a:rPr>
              <a:t>A single microservice failure does not bring down an application</a:t>
            </a:r>
          </a:p>
          <a:p>
            <a:pPr marL="864000" lvl="1" indent="-324000">
              <a:spcBef>
                <a:spcPts val="567"/>
              </a:spcBef>
              <a:buClr>
                <a:srgbClr val="000000"/>
              </a:buClr>
              <a:buSzPct val="45000"/>
              <a:buFont typeface="Wingdings" charset="2"/>
              <a:buChar char=""/>
            </a:pPr>
            <a:r>
              <a:rPr lang="en-CA" sz="1800" b="0" strike="noStrike" spc="-1">
                <a:latin typeface="Nirmala UI Semilight"/>
              </a:rPr>
              <a:t>The business functionality is always available</a:t>
            </a:r>
          </a:p>
          <a:p>
            <a:pPr marL="864000" lvl="1" indent="-324000">
              <a:spcBef>
                <a:spcPts val="567"/>
              </a:spcBef>
              <a:buClr>
                <a:srgbClr val="000000"/>
              </a:buClr>
              <a:buSzPct val="45000"/>
              <a:buFont typeface="Wingdings" charset="2"/>
              <a:buChar char=""/>
            </a:pPr>
            <a:r>
              <a:rPr lang="en-CA" sz="1800" b="0" strike="noStrike" spc="-1">
                <a:latin typeface="Nirmala UI Semilight"/>
              </a:rPr>
              <a:t>Updated functionality can be rolled out in a controlled and safe manner</a:t>
            </a:r>
          </a:p>
          <a:p>
            <a:pPr marL="864000" lvl="1" indent="-324000">
              <a:spcBef>
                <a:spcPts val="567"/>
              </a:spcBef>
              <a:buClr>
                <a:srgbClr val="000000"/>
              </a:buClr>
              <a:buSzPct val="45000"/>
              <a:buFont typeface="Wingdings" charset="2"/>
              <a:buChar char=""/>
            </a:pPr>
            <a:r>
              <a:rPr lang="en-CA" sz="1800" b="0" strike="noStrike" spc="-1">
                <a:latin typeface="Nirmala UI Semilight"/>
              </a:rPr>
              <a:t>Smaller components reduces risk exposure </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Drivers</a:t>
            </a:r>
          </a:p>
        </p:txBody>
      </p:sp>
      <p:sp>
        <p:nvSpPr>
          <p:cNvPr id="39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Scalability </a:t>
            </a:r>
          </a:p>
          <a:p>
            <a:pPr marL="864000" lvl="1" indent="-324000">
              <a:spcBef>
                <a:spcPts val="567"/>
              </a:spcBef>
              <a:buClr>
                <a:srgbClr val="000000"/>
              </a:buClr>
              <a:buSzPct val="45000"/>
              <a:buFont typeface="Wingdings" charset="2"/>
              <a:buChar char=""/>
            </a:pPr>
            <a:r>
              <a:rPr lang="en-CA" sz="1800" b="0" strike="noStrike" spc="-1">
                <a:latin typeface="Nirmala UI Semilight"/>
              </a:rPr>
              <a:t>Services can scale up to handle peak loads, or down to save costs</a:t>
            </a:r>
          </a:p>
          <a:p>
            <a:pPr marL="432000" indent="-324000">
              <a:spcBef>
                <a:spcPts val="1134"/>
              </a:spcBef>
              <a:buClr>
                <a:srgbClr val="000000"/>
              </a:buClr>
              <a:buSzPct val="45000"/>
              <a:buFont typeface="Wingdings" charset="2"/>
              <a:buChar char=""/>
            </a:pPr>
            <a:r>
              <a:rPr lang="en-CA" sz="2400" b="0" strike="noStrike" spc="-1">
                <a:latin typeface="Nirmala UI Semilight"/>
              </a:rPr>
              <a:t>Enable Polyglot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Different technologies can be used for different services</a:t>
            </a:r>
          </a:p>
          <a:p>
            <a:pPr marL="864000" lvl="1" indent="-324000">
              <a:spcBef>
                <a:spcPts val="567"/>
              </a:spcBef>
              <a:buClr>
                <a:srgbClr val="000000"/>
              </a:buClr>
              <a:buSzPct val="45000"/>
              <a:buFont typeface="Wingdings" charset="2"/>
              <a:buChar char=""/>
            </a:pPr>
            <a:r>
              <a:rPr lang="en-CA" sz="1800" b="0" strike="noStrike" spc="-1">
                <a:latin typeface="Nirmala UI Semilight"/>
              </a:rPr>
              <a:t>No lock-in to a single technology across the whole business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Pros and Cons of Microservices</a:t>
            </a:r>
          </a:p>
        </p:txBody>
      </p:sp>
      <p:sp>
        <p:nvSpPr>
          <p:cNvPr id="398" name="PlaceHolder 2"/>
          <p:cNvSpPr>
            <a:spLocks noGrp="1"/>
          </p:cNvSpPr>
          <p:nvPr>
            <p:ph/>
          </p:nvPr>
        </p:nvSpPr>
        <p:spPr>
          <a:xfrm>
            <a:off x="424800" y="1051200"/>
            <a:ext cx="479052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Pros</a:t>
            </a:r>
          </a:p>
          <a:p>
            <a:pPr marL="864000" lvl="1" indent="-324000">
              <a:spcBef>
                <a:spcPts val="567"/>
              </a:spcBef>
              <a:buClr>
                <a:srgbClr val="000000"/>
              </a:buClr>
              <a:buSzPct val="45000"/>
              <a:buFont typeface="Wingdings" charset="2"/>
              <a:buChar char=""/>
            </a:pPr>
            <a:r>
              <a:rPr lang="en-CA" sz="1800" b="0" strike="noStrike" spc="-1">
                <a:latin typeface="Nirmala UI Semilight"/>
              </a:rPr>
              <a:t>Easy to develop individually</a:t>
            </a:r>
          </a:p>
          <a:p>
            <a:pPr marL="864000" lvl="1" indent="-324000">
              <a:spcBef>
                <a:spcPts val="567"/>
              </a:spcBef>
              <a:buClr>
                <a:srgbClr val="000000"/>
              </a:buClr>
              <a:buSzPct val="45000"/>
              <a:buFont typeface="Wingdings" charset="2"/>
              <a:buChar char=""/>
            </a:pPr>
            <a:r>
              <a:rPr lang="en-CA" sz="1800" b="0" strike="noStrike" spc="-1">
                <a:latin typeface="Nirmala UI Semilight"/>
              </a:rPr>
              <a:t>Easy to understand individually</a:t>
            </a:r>
          </a:p>
          <a:p>
            <a:pPr marL="864000" lvl="1" indent="-324000">
              <a:spcBef>
                <a:spcPts val="567"/>
              </a:spcBef>
              <a:buClr>
                <a:srgbClr val="000000"/>
              </a:buClr>
              <a:buSzPct val="45000"/>
              <a:buFont typeface="Wingdings" charset="2"/>
              <a:buChar char=""/>
            </a:pPr>
            <a:r>
              <a:rPr lang="en-CA" sz="1800" b="0" strike="noStrike" spc="-1">
                <a:latin typeface="Nirmala UI Semilight"/>
              </a:rPr>
              <a:t>Easy to deploy individually</a:t>
            </a:r>
          </a:p>
          <a:p>
            <a:pPr marL="864000" lvl="1" indent="-324000">
              <a:spcBef>
                <a:spcPts val="567"/>
              </a:spcBef>
              <a:buClr>
                <a:srgbClr val="000000"/>
              </a:buClr>
              <a:buSzPct val="45000"/>
              <a:buFont typeface="Wingdings" charset="2"/>
              <a:buChar char=""/>
            </a:pPr>
            <a:r>
              <a:rPr lang="en-CA" sz="1800" b="0" strike="noStrike" spc="-1">
                <a:latin typeface="Nirmala UI Semilight"/>
              </a:rPr>
              <a:t>Easy to monitor each service</a:t>
            </a:r>
          </a:p>
          <a:p>
            <a:pPr marL="864000" lvl="1" indent="-324000">
              <a:spcBef>
                <a:spcPts val="567"/>
              </a:spcBef>
              <a:buClr>
                <a:srgbClr val="000000"/>
              </a:buClr>
              <a:buSzPct val="45000"/>
              <a:buFont typeface="Wingdings" charset="2"/>
              <a:buChar char=""/>
            </a:pPr>
            <a:r>
              <a:rPr lang="en-CA" sz="1800" b="0" strike="noStrike" spc="-1">
                <a:latin typeface="Nirmala UI Semilight"/>
              </a:rPr>
              <a:t>Flexible Release Schedule</a:t>
            </a:r>
          </a:p>
          <a:p>
            <a:pPr marL="864000" lvl="1" indent="-324000">
              <a:spcBef>
                <a:spcPts val="567"/>
              </a:spcBef>
              <a:buClr>
                <a:srgbClr val="000000"/>
              </a:buClr>
              <a:buSzPct val="45000"/>
              <a:buFont typeface="Wingdings" charset="2"/>
              <a:buChar char=""/>
            </a:pPr>
            <a:r>
              <a:rPr lang="en-CA" sz="1800" b="0" strike="noStrike" spc="-1">
                <a:latin typeface="Nirmala UI Semilight"/>
              </a:rPr>
              <a:t>Use standard APIs (JSON, XML)</a:t>
            </a:r>
          </a:p>
        </p:txBody>
      </p:sp>
      <p:sp>
        <p:nvSpPr>
          <p:cNvPr id="399" name="PlaceHolder 3"/>
          <p:cNvSpPr>
            <a:spLocks noGrp="1"/>
          </p:cNvSpPr>
          <p:nvPr>
            <p:ph/>
          </p:nvPr>
        </p:nvSpPr>
        <p:spPr>
          <a:xfrm>
            <a:off x="5887080" y="1060560"/>
            <a:ext cx="479052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Cons</a:t>
            </a:r>
          </a:p>
          <a:p>
            <a:pPr marL="864000" lvl="1" indent="-324000">
              <a:spcBef>
                <a:spcPts val="567"/>
              </a:spcBef>
              <a:buClr>
                <a:srgbClr val="000000"/>
              </a:buClr>
              <a:buSzPct val="45000"/>
              <a:buFont typeface="Wingdings" charset="2"/>
              <a:buChar char=""/>
            </a:pPr>
            <a:r>
              <a:rPr lang="en-CA" sz="1800" b="0" strike="noStrike" spc="-1">
                <a:latin typeface="Nirmala UI Semilight"/>
              </a:rPr>
              <a:t>Requires retooling</a:t>
            </a:r>
          </a:p>
          <a:p>
            <a:pPr marL="864000" lvl="1" indent="-324000">
              <a:spcBef>
                <a:spcPts val="567"/>
              </a:spcBef>
              <a:buClr>
                <a:srgbClr val="000000"/>
              </a:buClr>
              <a:buSzPct val="45000"/>
              <a:buFont typeface="Wingdings" charset="2"/>
              <a:buChar char=""/>
            </a:pPr>
            <a:r>
              <a:rPr lang="en-CA" sz="1800" b="0" strike="noStrike" spc="-1">
                <a:latin typeface="Nirmala UI Semilight"/>
              </a:rPr>
              <a:t>Requires more deployments</a:t>
            </a:r>
          </a:p>
          <a:p>
            <a:pPr marL="864000" lvl="1" indent="-324000">
              <a:spcBef>
                <a:spcPts val="567"/>
              </a:spcBef>
              <a:buClr>
                <a:srgbClr val="000000"/>
              </a:buClr>
              <a:buSzPct val="45000"/>
              <a:buFont typeface="Wingdings" charset="2"/>
              <a:buChar char=""/>
            </a:pPr>
            <a:r>
              <a:rPr lang="en-CA" sz="1800" b="0" strike="noStrike" spc="-1">
                <a:latin typeface="Nirmala UI Semilight"/>
              </a:rPr>
              <a:t>Requires translation (JSON, XML)</a:t>
            </a:r>
          </a:p>
          <a:p>
            <a:pPr marL="864000" lvl="1" indent="-324000">
              <a:spcBef>
                <a:spcPts val="567"/>
              </a:spcBef>
              <a:buClr>
                <a:srgbClr val="000000"/>
              </a:buClr>
              <a:buSzPct val="45000"/>
              <a:buFont typeface="Wingdings" charset="2"/>
              <a:buChar char=""/>
            </a:pPr>
            <a:r>
              <a:rPr lang="en-CA" sz="1800" b="0" strike="noStrike" spc="-1">
                <a:latin typeface="Nirmala UI Semilight"/>
              </a:rPr>
              <a:t>Requires more monitoring</a:t>
            </a:r>
          </a:p>
          <a:p>
            <a:pPr marL="864000" lvl="1" indent="-324000">
              <a:spcBef>
                <a:spcPts val="567"/>
              </a:spcBef>
              <a:buClr>
                <a:srgbClr val="000000"/>
              </a:buClr>
              <a:buSzPct val="45000"/>
              <a:buFont typeface="Wingdings" charset="2"/>
              <a:buChar char=""/>
            </a:pPr>
            <a:r>
              <a:rPr lang="en-CA" sz="1800" b="0" strike="noStrike" spc="-1">
                <a:latin typeface="Nirmala UI Semilight"/>
              </a:rPr>
              <a:t>Operations configuration can be very complex</a:t>
            </a:r>
          </a:p>
          <a:p>
            <a:pPr marL="864000" lvl="1" indent="-324000">
              <a:spcBef>
                <a:spcPts val="567"/>
              </a:spcBef>
              <a:buClr>
                <a:srgbClr val="000000"/>
              </a:buClr>
              <a:buSzPct val="45000"/>
              <a:buFont typeface="Wingdings" charset="2"/>
              <a:buChar char=""/>
            </a:pPr>
            <a:r>
              <a:rPr lang="en-CA" sz="1800" b="0" strike="noStrike" spc="-1">
                <a:latin typeface="Nirmala UI Semilight"/>
              </a:rPr>
              <a:t>System can be very complex</a:t>
            </a:r>
          </a:p>
        </p:txBody>
      </p:sp>
      <p:sp>
        <p:nvSpPr>
          <p:cNvPr id="5" name="PlaceHolder 4"/>
          <p:cNvSpPr>
            <a:spLocks noGrp="1"/>
          </p:cNvSpPr>
          <p:nvPr>
            <p:ph type="ftr" idx="11"/>
          </p:nvPr>
        </p:nvSpPr>
        <p:spPr/>
        <p:txBody>
          <a:bodyPr/>
          <a:lstStyle/>
          <a:p>
            <a:r>
              <a:t>© 2025 Innovation In Software Corporation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Types of Microservices</a:t>
            </a:r>
          </a:p>
        </p:txBody>
      </p:sp>
      <p:sp>
        <p:nvSpPr>
          <p:cNvPr id="40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Primary distinction: Request versus Event based</a:t>
            </a:r>
          </a:p>
          <a:p>
            <a:pPr marL="432000" indent="-324000">
              <a:spcBef>
                <a:spcPts val="1134"/>
              </a:spcBef>
              <a:buClr>
                <a:srgbClr val="000000"/>
              </a:buClr>
              <a:buSzPct val="45000"/>
              <a:buFont typeface="Wingdings" charset="2"/>
              <a:buChar char=""/>
            </a:pPr>
            <a:r>
              <a:rPr lang="en-CA" sz="2400" b="0" strike="noStrike" spc="-1">
                <a:latin typeface="Nirmala UI Semilight"/>
              </a:rPr>
              <a:t>Request based</a:t>
            </a:r>
          </a:p>
          <a:p>
            <a:pPr marL="864000" lvl="1" indent="-324000">
              <a:spcBef>
                <a:spcPts val="567"/>
              </a:spcBef>
              <a:buClr>
                <a:srgbClr val="000000"/>
              </a:buClr>
              <a:buSzPct val="45000"/>
              <a:buFont typeface="Wingdings" charset="2"/>
              <a:buChar char=""/>
            </a:pPr>
            <a:r>
              <a:rPr lang="en-CA" sz="1800" b="0" strike="noStrike" spc="-1">
                <a:latin typeface="Nirmala UI Semilight"/>
              </a:rPr>
              <a:t>A request is made of a service from a specific client</a:t>
            </a:r>
          </a:p>
          <a:p>
            <a:pPr marL="864000" lvl="1" indent="-324000">
              <a:spcBef>
                <a:spcPts val="567"/>
              </a:spcBef>
              <a:buClr>
                <a:srgbClr val="000000"/>
              </a:buClr>
              <a:buSzPct val="45000"/>
              <a:buFont typeface="Wingdings" charset="2"/>
              <a:buChar char=""/>
            </a:pPr>
            <a:r>
              <a:rPr lang="en-CA" sz="1800" b="0" strike="noStrike" spc="-1">
                <a:latin typeface="Nirmala UI Semilight"/>
              </a:rPr>
              <a:t>Some sort of response is expected by the client</a:t>
            </a:r>
          </a:p>
          <a:p>
            <a:pPr marL="432000" indent="-324000">
              <a:spcBef>
                <a:spcPts val="1134"/>
              </a:spcBef>
              <a:buClr>
                <a:srgbClr val="000000"/>
              </a:buClr>
              <a:buSzPct val="45000"/>
              <a:buFont typeface="Wingdings" charset="2"/>
              <a:buChar char=""/>
            </a:pPr>
            <a:r>
              <a:rPr lang="en-CA" sz="2400" b="0" strike="noStrike" spc="-1">
                <a:latin typeface="Nirmala UI Semilight"/>
              </a:rPr>
              <a:t>Event based</a:t>
            </a:r>
          </a:p>
          <a:p>
            <a:pPr marL="864000" lvl="1" indent="-324000">
              <a:spcBef>
                <a:spcPts val="567"/>
              </a:spcBef>
              <a:buClr>
                <a:srgbClr val="000000"/>
              </a:buClr>
              <a:buSzPct val="45000"/>
              <a:buFont typeface="Wingdings" charset="2"/>
              <a:buChar char=""/>
            </a:pPr>
            <a:r>
              <a:rPr lang="en-CA" sz="1800" b="0" strike="noStrike" spc="-1">
                <a:latin typeface="Nirmala UI Semilight"/>
              </a:rPr>
              <a:t>The service is responding to a series of events that are occurring somewhere</a:t>
            </a:r>
          </a:p>
          <a:p>
            <a:pPr marL="864000" lvl="1" indent="-324000">
              <a:spcBef>
                <a:spcPts val="567"/>
              </a:spcBef>
              <a:buClr>
                <a:srgbClr val="000000"/>
              </a:buClr>
              <a:buSzPct val="45000"/>
              <a:buFont typeface="Wingdings" charset="2"/>
              <a:buChar char=""/>
            </a:pPr>
            <a:r>
              <a:rPr lang="en-CA" sz="1800" b="0" strike="noStrike" spc="-1">
                <a:latin typeface="Nirmala UI Semilight"/>
              </a:rPr>
              <a:t>Events don’t expect a response</a:t>
            </a:r>
          </a:p>
          <a:p>
            <a:pPr marL="432000" indent="-324000">
              <a:spcBef>
                <a:spcPts val="1134"/>
              </a:spcBef>
              <a:buClr>
                <a:srgbClr val="000000"/>
              </a:buClr>
              <a:buSzPct val="45000"/>
              <a:buFont typeface="Wingdings" charset="2"/>
              <a:buChar char=""/>
            </a:pPr>
            <a:r>
              <a:rPr lang="en-CA" sz="2400" b="0" strike="noStrike" spc="-1">
                <a:latin typeface="Nirmala UI Semilight"/>
              </a:rPr>
              <a:t>These are often referred to as synchronous versus asynchronous</a:t>
            </a:r>
          </a:p>
          <a:p>
            <a:pPr marL="864000" lvl="1" indent="-324000">
              <a:spcBef>
                <a:spcPts val="567"/>
              </a:spcBef>
              <a:buClr>
                <a:srgbClr val="000000"/>
              </a:buClr>
              <a:buSzPct val="45000"/>
              <a:buFont typeface="Wingdings" charset="2"/>
              <a:buChar char=""/>
            </a:pPr>
            <a:r>
              <a:rPr lang="en-CA" sz="1800" b="0" strike="noStrike" spc="-1">
                <a:latin typeface="Nirmala UI Semilight"/>
              </a:rPr>
              <a:t>Not quite accurate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Basic Architectural Approaches</a:t>
            </a:r>
          </a:p>
        </p:txBody>
      </p:sp>
      <p:pic>
        <p:nvPicPr>
          <p:cNvPr id="403" name="Picture 402"/>
          <p:cNvPicPr/>
          <p:nvPr/>
        </p:nvPicPr>
        <p:blipFill>
          <a:blip r:embed="rId2"/>
          <a:stretch/>
        </p:blipFill>
        <p:spPr>
          <a:xfrm>
            <a:off x="1980720" y="884880"/>
            <a:ext cx="7143480" cy="58291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Request Based Microservice</a:t>
            </a:r>
          </a:p>
        </p:txBody>
      </p:sp>
      <p:sp>
        <p:nvSpPr>
          <p:cNvPr id="40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Generally part of a logic flow</a:t>
            </a:r>
          </a:p>
          <a:p>
            <a:pPr marL="432000" indent="-324000">
              <a:spcBef>
                <a:spcPts val="1134"/>
              </a:spcBef>
              <a:buClr>
                <a:srgbClr val="000000"/>
              </a:buClr>
              <a:buSzPct val="45000"/>
              <a:buFont typeface="Wingdings" charset="2"/>
              <a:buChar char=""/>
            </a:pPr>
            <a:r>
              <a:rPr lang="en-CA" sz="2400" b="0" strike="noStrike" spc="-1">
                <a:latin typeface="Nirmala UI Semilight"/>
              </a:rPr>
              <a:t>Implementation of some sort of scenario or process</a:t>
            </a:r>
          </a:p>
          <a:p>
            <a:pPr marL="864000" lvl="1" indent="-324000">
              <a:spcBef>
                <a:spcPts val="567"/>
              </a:spcBef>
              <a:buClr>
                <a:srgbClr val="000000"/>
              </a:buClr>
              <a:buSzPct val="45000"/>
              <a:buFont typeface="Wingdings" charset="2"/>
              <a:buChar char=""/>
            </a:pPr>
            <a:r>
              <a:rPr lang="en-CA" sz="1800" b="0" strike="noStrike" spc="-1">
                <a:latin typeface="Nirmala UI Semilight"/>
              </a:rPr>
              <a:t>For example: Online purchase</a:t>
            </a:r>
          </a:p>
          <a:p>
            <a:pPr marL="864000" lvl="1" indent="-324000">
              <a:spcBef>
                <a:spcPts val="567"/>
              </a:spcBef>
              <a:buClr>
                <a:srgbClr val="000000"/>
              </a:buClr>
              <a:buSzPct val="45000"/>
              <a:buFont typeface="Wingdings" charset="2"/>
              <a:buChar char=""/>
            </a:pPr>
            <a:r>
              <a:rPr lang="en-CA" sz="1800" b="0" strike="noStrike" spc="-1">
                <a:latin typeface="Nirmala UI Semilight"/>
              </a:rPr>
              <a:t>There is a clear workflow</a:t>
            </a:r>
          </a:p>
          <a:p>
            <a:pPr marL="1296000" lvl="2" indent="-288000">
              <a:spcBef>
                <a:spcPts val="850"/>
              </a:spcBef>
              <a:buClr>
                <a:srgbClr val="000000"/>
              </a:buClr>
              <a:buSzPct val="45000"/>
              <a:buFont typeface="Wingdings" charset="2"/>
              <a:buChar char=""/>
            </a:pPr>
            <a:r>
              <a:rPr lang="en-CA" sz="1400" b="0" strike="noStrike" spc="-1">
                <a:latin typeface="Nirmala UI Semilight"/>
              </a:rPr>
              <a:t>User logs in and is taken to home screen</a:t>
            </a:r>
          </a:p>
          <a:p>
            <a:pPr marL="1296000" lvl="2" indent="-288000">
              <a:spcBef>
                <a:spcPts val="850"/>
              </a:spcBef>
              <a:buClr>
                <a:srgbClr val="000000"/>
              </a:buClr>
              <a:buSzPct val="45000"/>
              <a:buFont typeface="Wingdings" charset="2"/>
              <a:buChar char=""/>
            </a:pPr>
            <a:r>
              <a:rPr lang="en-CA" sz="1400" b="0" strike="noStrike" spc="-1">
                <a:latin typeface="Nirmala UI Semilight"/>
              </a:rPr>
              <a:t>User searches for item and selects item</a:t>
            </a:r>
          </a:p>
          <a:p>
            <a:pPr marL="1296000" lvl="2" indent="-288000">
              <a:spcBef>
                <a:spcPts val="850"/>
              </a:spcBef>
              <a:buClr>
                <a:srgbClr val="000000"/>
              </a:buClr>
              <a:buSzPct val="45000"/>
              <a:buFont typeface="Wingdings" charset="2"/>
              <a:buChar char=""/>
            </a:pPr>
            <a:r>
              <a:rPr lang="en-CA" sz="1400" b="0" strike="noStrike" spc="-1">
                <a:latin typeface="Nirmala UI Semilight"/>
              </a:rPr>
              <a:t>User places order</a:t>
            </a:r>
          </a:p>
          <a:p>
            <a:pPr marL="1296000" lvl="2" indent="-288000">
              <a:spcBef>
                <a:spcPts val="850"/>
              </a:spcBef>
              <a:buClr>
                <a:srgbClr val="000000"/>
              </a:buClr>
              <a:buSzPct val="45000"/>
              <a:buFont typeface="Wingdings" charset="2"/>
              <a:buChar char=""/>
            </a:pPr>
            <a:r>
              <a:rPr lang="en-CA" sz="1400" b="0" strike="noStrike" spc="-1">
                <a:latin typeface="Nirmala UI Semilight"/>
              </a:rPr>
              <a:t>Payment is approved</a:t>
            </a:r>
          </a:p>
          <a:p>
            <a:pPr marL="1296000" lvl="2" indent="-288000">
              <a:spcBef>
                <a:spcPts val="850"/>
              </a:spcBef>
              <a:buClr>
                <a:srgbClr val="000000"/>
              </a:buClr>
              <a:buSzPct val="45000"/>
              <a:buFont typeface="Wingdings" charset="2"/>
              <a:buChar char=""/>
            </a:pPr>
            <a:r>
              <a:rPr lang="en-CA" sz="1400" b="0" strike="noStrike" spc="-1">
                <a:latin typeface="Nirmala UI Semilight"/>
              </a:rPr>
              <a:t>Request for shipment is generated and sent to fulfillment</a:t>
            </a:r>
          </a:p>
          <a:p>
            <a:pPr marL="432000" indent="-324000">
              <a:spcBef>
                <a:spcPts val="1134"/>
              </a:spcBef>
              <a:buClr>
                <a:srgbClr val="000000"/>
              </a:buClr>
              <a:buSzPct val="45000"/>
              <a:buFont typeface="Wingdings" charset="2"/>
              <a:buChar char=""/>
            </a:pPr>
            <a:r>
              <a:rPr lang="en-CA" sz="2400" b="0" strike="noStrike" spc="-1">
                <a:latin typeface="Nirmala UI Semilight"/>
              </a:rPr>
              <a:t>Each step may be handled by a different microservice</a:t>
            </a:r>
          </a:p>
          <a:p>
            <a:pPr marL="864000" lvl="1" indent="-324000">
              <a:spcBef>
                <a:spcPts val="567"/>
              </a:spcBef>
              <a:buClr>
                <a:srgbClr val="000000"/>
              </a:buClr>
              <a:buSzPct val="45000"/>
              <a:buFont typeface="Wingdings" charset="2"/>
              <a:buChar char=""/>
            </a:pPr>
            <a:r>
              <a:rPr lang="en-CA" sz="1800" b="0" strike="noStrike" spc="-1">
                <a:latin typeface="Nirmala UI Semilight"/>
              </a:rPr>
              <a:t>Account services, payment service, catalog service, etc.</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Request Based Microservice</a:t>
            </a:r>
          </a:p>
        </p:txBody>
      </p:sp>
      <p:sp>
        <p:nvSpPr>
          <p:cNvPr id="40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Often referred to as a synchronous service</a:t>
            </a:r>
          </a:p>
          <a:p>
            <a:pPr marL="432000" indent="-324000">
              <a:spcBef>
                <a:spcPts val="1134"/>
              </a:spcBef>
              <a:buClr>
                <a:srgbClr val="000000"/>
              </a:buClr>
              <a:buSzPct val="45000"/>
              <a:buFont typeface="Wingdings" charset="2"/>
              <a:buChar char=""/>
            </a:pPr>
            <a:r>
              <a:rPr lang="en-CA" sz="2400" b="0" strike="noStrike" spc="-1">
                <a:latin typeface="Nirmala UI Semilight"/>
              </a:rPr>
              <a:t>Each request requires a reply</a:t>
            </a:r>
          </a:p>
          <a:p>
            <a:pPr marL="864000" lvl="1" indent="-324000">
              <a:spcBef>
                <a:spcPts val="567"/>
              </a:spcBef>
              <a:buClr>
                <a:srgbClr val="000000"/>
              </a:buClr>
              <a:buSzPct val="45000"/>
              <a:buFont typeface="Wingdings" charset="2"/>
              <a:buChar char=""/>
            </a:pPr>
            <a:r>
              <a:rPr lang="en-CA" sz="1800" b="0" strike="noStrike" spc="-1">
                <a:latin typeface="Nirmala UI Semilight"/>
              </a:rPr>
              <a:t>The service may “block” waiting for a reply</a:t>
            </a:r>
          </a:p>
          <a:p>
            <a:pPr marL="864000" lvl="1" indent="-324000">
              <a:spcBef>
                <a:spcPts val="567"/>
              </a:spcBef>
              <a:buClr>
                <a:srgbClr val="000000"/>
              </a:buClr>
              <a:buSzPct val="45000"/>
              <a:buFont typeface="Wingdings" charset="2"/>
              <a:buChar char=""/>
            </a:pPr>
            <a:r>
              <a:rPr lang="en-CA" sz="1800" b="0" strike="noStrike" spc="-1">
                <a:latin typeface="Nirmala UI Semilight"/>
              </a:rPr>
              <a:t>This is a common use of the term synchronous</a:t>
            </a:r>
          </a:p>
          <a:p>
            <a:pPr marL="432000" indent="-324000">
              <a:spcBef>
                <a:spcPts val="1134"/>
              </a:spcBef>
              <a:buClr>
                <a:srgbClr val="000000"/>
              </a:buClr>
              <a:buSzPct val="45000"/>
              <a:buFont typeface="Wingdings" charset="2"/>
              <a:buChar char=""/>
            </a:pPr>
            <a:r>
              <a:rPr lang="en-CA" sz="2400" b="0" strike="noStrike" spc="-1">
                <a:latin typeface="Nirmala UI Semilight"/>
              </a:rPr>
              <a:t>However, request based microservices may be asynchronous</a:t>
            </a:r>
          </a:p>
          <a:p>
            <a:pPr marL="864000" lvl="1" indent="-324000">
              <a:spcBef>
                <a:spcPts val="567"/>
              </a:spcBef>
              <a:buClr>
                <a:srgbClr val="000000"/>
              </a:buClr>
              <a:buSzPct val="45000"/>
              <a:buFont typeface="Wingdings" charset="2"/>
              <a:buChar char=""/>
            </a:pPr>
            <a:r>
              <a:rPr lang="en-CA" sz="1800" b="0" strike="noStrike" spc="-1">
                <a:latin typeface="Nirmala UI Semilight"/>
              </a:rPr>
              <a:t>Often referred to as “fire and forget”</a:t>
            </a:r>
          </a:p>
          <a:p>
            <a:pPr marL="864000" lvl="1" indent="-324000">
              <a:spcBef>
                <a:spcPts val="567"/>
              </a:spcBef>
              <a:buClr>
                <a:srgbClr val="000000"/>
              </a:buClr>
              <a:buSzPct val="45000"/>
              <a:buFont typeface="Wingdings" charset="2"/>
              <a:buChar char=""/>
            </a:pPr>
            <a:r>
              <a:rPr lang="en-CA" sz="1800" b="0" strike="noStrike" spc="-1">
                <a:latin typeface="Nirmala UI Semilight"/>
              </a:rPr>
              <a:t>The sending application process can continue while waiting for a reply</a:t>
            </a:r>
          </a:p>
          <a:p>
            <a:pPr marL="432000" indent="-324000">
              <a:spcBef>
                <a:spcPts val="1134"/>
              </a:spcBef>
              <a:buClr>
                <a:srgbClr val="000000"/>
              </a:buClr>
              <a:buSzPct val="45000"/>
              <a:buFont typeface="Wingdings" charset="2"/>
              <a:buChar char=""/>
            </a:pPr>
            <a:r>
              <a:rPr lang="en-CA" sz="2400" b="0" strike="noStrike" spc="-1">
                <a:latin typeface="Nirmala UI Semilight"/>
              </a:rPr>
              <a:t>In the sales example</a:t>
            </a:r>
          </a:p>
          <a:p>
            <a:pPr marL="864000" lvl="1" indent="-324000">
              <a:spcBef>
                <a:spcPts val="567"/>
              </a:spcBef>
              <a:buClr>
                <a:srgbClr val="000000"/>
              </a:buClr>
              <a:buSzPct val="45000"/>
              <a:buFont typeface="Wingdings" charset="2"/>
              <a:buChar char=""/>
            </a:pPr>
            <a:r>
              <a:rPr lang="en-CA" sz="1800" b="0" strike="noStrike" spc="-1">
                <a:latin typeface="Nirmala UI Semilight"/>
              </a:rPr>
              <a:t>The request for shipment can be made</a:t>
            </a:r>
          </a:p>
          <a:p>
            <a:pPr marL="864000" lvl="1" indent="-324000">
              <a:spcBef>
                <a:spcPts val="567"/>
              </a:spcBef>
              <a:buClr>
                <a:srgbClr val="000000"/>
              </a:buClr>
              <a:buSzPct val="45000"/>
              <a:buFont typeface="Wingdings" charset="2"/>
              <a:buChar char=""/>
            </a:pPr>
            <a:r>
              <a:rPr lang="en-CA" sz="1800" b="0" strike="noStrike" spc="-1">
                <a:latin typeface="Nirmala UI Semilight"/>
              </a:rPr>
              <a:t>But the sale interaction ends without getting a confirmation of the shipment details</a:t>
            </a:r>
          </a:p>
          <a:p>
            <a:pPr marL="864000" lvl="1" indent="-324000">
              <a:spcBef>
                <a:spcPts val="567"/>
              </a:spcBef>
              <a:buClr>
                <a:srgbClr val="000000"/>
              </a:buClr>
              <a:buSzPct val="45000"/>
              <a:buFont typeface="Wingdings" charset="2"/>
              <a:buChar char=""/>
            </a:pPr>
            <a:r>
              <a:rPr lang="en-CA" sz="1800" b="0" strike="noStrike" spc="-1">
                <a:latin typeface="Nirmala UI Semilight"/>
              </a:rPr>
              <a:t>The confirmation can be sent later (maybe email) once the order is processed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A Subtle Distinction</a:t>
            </a:r>
          </a:p>
        </p:txBody>
      </p:sp>
      <p:sp>
        <p:nvSpPr>
          <p:cNvPr id="40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What do we mean by a reply?</a:t>
            </a:r>
          </a:p>
          <a:p>
            <a:pPr marL="864000" lvl="1" indent="-324000">
              <a:spcBef>
                <a:spcPts val="567"/>
              </a:spcBef>
              <a:buClr>
                <a:srgbClr val="000000"/>
              </a:buClr>
              <a:buSzPct val="45000"/>
              <a:buFont typeface="Wingdings" charset="2"/>
              <a:buChar char=""/>
            </a:pPr>
            <a:r>
              <a:rPr lang="en-CA" sz="1800" b="0" strike="noStrike" spc="-1">
                <a:latin typeface="Nirmala UI Semilight"/>
              </a:rPr>
              <a:t>It could mean that we have the answer to our request</a:t>
            </a:r>
          </a:p>
          <a:p>
            <a:pPr marL="1296000" lvl="2" indent="-288000">
              <a:spcBef>
                <a:spcPts val="850"/>
              </a:spcBef>
              <a:buClr>
                <a:srgbClr val="000000"/>
              </a:buClr>
              <a:buSzPct val="45000"/>
              <a:buFont typeface="Wingdings" charset="2"/>
              <a:buChar char=""/>
            </a:pPr>
            <a:r>
              <a:rPr lang="en-CA" sz="1400" b="0" strike="noStrike" spc="-1">
                <a:latin typeface="Nirmala UI Semilight"/>
              </a:rPr>
              <a:t>“Your payment has been successfully processed, here is your receipt”</a:t>
            </a:r>
          </a:p>
          <a:p>
            <a:pPr marL="1296000" lvl="2" indent="-288000">
              <a:spcBef>
                <a:spcPts val="850"/>
              </a:spcBef>
              <a:buClr>
                <a:srgbClr val="000000"/>
              </a:buClr>
              <a:buSzPct val="45000"/>
              <a:buFont typeface="Wingdings" charset="2"/>
              <a:buChar char=""/>
            </a:pPr>
            <a:r>
              <a:rPr lang="en-CA" sz="1400" b="0" strike="noStrike" spc="-1">
                <a:latin typeface="Nirmala UI Semilight"/>
              </a:rPr>
              <a:t>“You have been authenticated to the system, access token enclosed”</a:t>
            </a:r>
          </a:p>
          <a:p>
            <a:pPr marL="864000" lvl="1" indent="-324000">
              <a:spcBef>
                <a:spcPts val="567"/>
              </a:spcBef>
              <a:buClr>
                <a:srgbClr val="000000"/>
              </a:buClr>
              <a:buSzPct val="45000"/>
              <a:buFont typeface="Wingdings" charset="2"/>
              <a:buChar char=""/>
            </a:pPr>
            <a:r>
              <a:rPr lang="en-CA" sz="1800" b="0" strike="noStrike" spc="-1">
                <a:latin typeface="Nirmala UI Semilight"/>
              </a:rPr>
              <a:t>Or we just have the receipt of our request acknowledged</a:t>
            </a:r>
          </a:p>
          <a:p>
            <a:pPr marL="1296000" lvl="2" indent="-288000">
              <a:spcBef>
                <a:spcPts val="850"/>
              </a:spcBef>
              <a:buClr>
                <a:srgbClr val="000000"/>
              </a:buClr>
              <a:buSzPct val="45000"/>
              <a:buFont typeface="Wingdings" charset="2"/>
              <a:buChar char=""/>
            </a:pPr>
            <a:r>
              <a:rPr lang="en-CA" sz="1400" b="0" strike="noStrike" spc="-1">
                <a:latin typeface="Nirmala UI Semilight"/>
              </a:rPr>
              <a:t>“Your order has been received, you will receive a confirmation email later”</a:t>
            </a:r>
          </a:p>
          <a:p>
            <a:pPr marL="1296000" lvl="2" indent="-288000">
              <a:spcBef>
                <a:spcPts val="850"/>
              </a:spcBef>
              <a:buClr>
                <a:srgbClr val="000000"/>
              </a:buClr>
              <a:buSzPct val="45000"/>
              <a:buFont typeface="Wingdings" charset="2"/>
              <a:buChar char=""/>
            </a:pPr>
            <a:r>
              <a:rPr lang="en-CA" sz="1400" b="0" strike="noStrike" spc="-1">
                <a:latin typeface="Nirmala UI Semilight"/>
              </a:rPr>
              <a:t>“Your request has been received and you will receive a ticket number once it has been entered into the system”</a:t>
            </a:r>
          </a:p>
          <a:p>
            <a:pPr marL="432000" indent="-324000">
              <a:spcBef>
                <a:spcPts val="1134"/>
              </a:spcBef>
              <a:buClr>
                <a:srgbClr val="000000"/>
              </a:buClr>
              <a:buSzPct val="45000"/>
              <a:buFont typeface="Wingdings" charset="2"/>
              <a:buChar char=""/>
            </a:pPr>
            <a:r>
              <a:rPr lang="en-CA" sz="2400" b="0" strike="noStrike" spc="-1">
                <a:latin typeface="Nirmala UI Semilight"/>
              </a:rPr>
              <a:t>Request based microservices</a:t>
            </a:r>
          </a:p>
          <a:p>
            <a:pPr marL="1296000" lvl="2" indent="-288000">
              <a:spcBef>
                <a:spcPts val="850"/>
              </a:spcBef>
              <a:buClr>
                <a:srgbClr val="000000"/>
              </a:buClr>
              <a:buSzPct val="45000"/>
              <a:buFont typeface="Wingdings" charset="2"/>
              <a:buChar char=""/>
            </a:pPr>
            <a:r>
              <a:rPr lang="en-CA" sz="1400" b="0" strike="noStrike" spc="-1">
                <a:latin typeface="Nirmala UI Semilight"/>
              </a:rPr>
              <a:t>Can be synchronous or asynchronous </a:t>
            </a:r>
          </a:p>
          <a:p>
            <a:pPr marL="1296000" lvl="2" indent="-288000">
              <a:spcBef>
                <a:spcPts val="850"/>
              </a:spcBef>
              <a:buClr>
                <a:srgbClr val="000000"/>
              </a:buClr>
              <a:buSzPct val="45000"/>
              <a:buFont typeface="Wingdings" charset="2"/>
              <a:buChar char=""/>
            </a:pPr>
            <a:r>
              <a:rPr lang="en-CA" sz="1400" b="0" strike="noStrike" spc="-1">
                <a:latin typeface="Nirmala UI Semilight"/>
              </a:rPr>
              <a:t>But tend to be the better option when dealing with synchronous types of processing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Request Based</a:t>
            </a:r>
          </a:p>
        </p:txBody>
      </p:sp>
      <p:pic>
        <p:nvPicPr>
          <p:cNvPr id="411" name="Picture 410"/>
          <p:cNvPicPr/>
          <p:nvPr/>
        </p:nvPicPr>
        <p:blipFill>
          <a:blip r:embed="rId2"/>
          <a:stretch/>
        </p:blipFill>
        <p:spPr>
          <a:xfrm>
            <a:off x="720000" y="720000"/>
            <a:ext cx="9659520" cy="56023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a:t>
            </a:r>
          </a:p>
        </p:txBody>
      </p:sp>
      <p:sp>
        <p:nvSpPr>
          <p:cNvPr id="324"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Operations is where systems, data, and users converge</a:t>
            </a:r>
          </a:p>
          <a:p>
            <a:pPr marL="864000" lvl="1" indent="-324000">
              <a:spcBef>
                <a:spcPts val="567"/>
              </a:spcBef>
              <a:buClr>
                <a:srgbClr val="000000"/>
              </a:buClr>
              <a:buSzPct val="45000"/>
              <a:buFont typeface="Wingdings" charset="2"/>
              <a:buChar char=""/>
            </a:pPr>
            <a:r>
              <a:rPr lang="en-CA" sz="1800" b="0" strike="noStrike" spc="-1">
                <a:latin typeface="Nirmala UI Semilight"/>
              </a:rPr>
              <a:t>Delivers the business value to end users and customers</a:t>
            </a:r>
          </a:p>
          <a:p>
            <a:pPr marL="864000" lvl="1" indent="-324000">
              <a:spcBef>
                <a:spcPts val="567"/>
              </a:spcBef>
              <a:buClr>
                <a:srgbClr val="000000"/>
              </a:buClr>
              <a:buSzPct val="45000"/>
              <a:buFont typeface="Wingdings" charset="2"/>
              <a:buChar char=""/>
            </a:pPr>
            <a:r>
              <a:rPr lang="en-CA" sz="1800" b="0" strike="noStrike" spc="-1">
                <a:latin typeface="Nirmala UI Semilight"/>
              </a:rPr>
              <a:t>In critical sectors, operational stability creates business resilience and customer trust</a:t>
            </a:r>
          </a:p>
          <a:p>
            <a:pPr marL="864000" lvl="1" indent="-324000">
              <a:spcBef>
                <a:spcPts val="567"/>
              </a:spcBef>
              <a:buClr>
                <a:srgbClr val="000000"/>
              </a:buClr>
              <a:buSzPct val="45000"/>
              <a:buFont typeface="Wingdings" charset="2"/>
              <a:buChar char=""/>
            </a:pPr>
            <a:r>
              <a:rPr lang="en-CA" sz="1800" b="0" strike="noStrike" spc="-1">
                <a:latin typeface="Nirmala UI Semilight"/>
              </a:rPr>
              <a:t>Failures in production environments can escalate quickly into</a:t>
            </a:r>
          </a:p>
          <a:p>
            <a:pPr marL="1296000" lvl="2" indent="-288000">
              <a:spcBef>
                <a:spcPts val="850"/>
              </a:spcBef>
              <a:buClr>
                <a:srgbClr val="000000"/>
              </a:buClr>
              <a:buSzPct val="45000"/>
              <a:buFont typeface="Wingdings" charset="2"/>
              <a:buChar char=""/>
            </a:pPr>
            <a:r>
              <a:rPr lang="en-CA" sz="1400" b="0" strike="noStrike" spc="-1">
                <a:latin typeface="Nirmala UI Semilight"/>
              </a:rPr>
              <a:t>Financial loss</a:t>
            </a:r>
          </a:p>
          <a:p>
            <a:pPr marL="1296000" lvl="2" indent="-288000">
              <a:spcBef>
                <a:spcPts val="850"/>
              </a:spcBef>
              <a:buClr>
                <a:srgbClr val="000000"/>
              </a:buClr>
              <a:buSzPct val="45000"/>
              <a:buFont typeface="Wingdings" charset="2"/>
              <a:buChar char=""/>
            </a:pPr>
            <a:r>
              <a:rPr lang="en-CA" sz="1400" b="0" strike="noStrike" spc="-1">
                <a:latin typeface="Nirmala UI Semilight"/>
              </a:rPr>
              <a:t>Regulatory exposure, and reputational damage</a:t>
            </a:r>
          </a:p>
          <a:p>
            <a:pPr marL="864000" lvl="1" indent="-324000">
              <a:spcBef>
                <a:spcPts val="567"/>
              </a:spcBef>
              <a:buClr>
                <a:srgbClr val="000000"/>
              </a:buClr>
              <a:buSzPct val="45000"/>
              <a:buFont typeface="Wingdings" charset="2"/>
              <a:buChar char=""/>
            </a:pPr>
            <a:r>
              <a:rPr lang="en-CA" sz="1800" b="0" strike="noStrike" spc="-1">
                <a:latin typeface="Nirmala UI Semilight"/>
              </a:rPr>
              <a:t>Operations monitoring and production support ensure that</a:t>
            </a:r>
          </a:p>
          <a:p>
            <a:pPr marL="1296000" lvl="2" indent="-288000">
              <a:spcBef>
                <a:spcPts val="850"/>
              </a:spcBef>
              <a:buClr>
                <a:srgbClr val="000000"/>
              </a:buClr>
              <a:buSzPct val="45000"/>
              <a:buFont typeface="Wingdings" charset="2"/>
              <a:buChar char=""/>
            </a:pPr>
            <a:r>
              <a:rPr lang="en-CA" sz="1400" b="0" strike="noStrike" spc="-1">
                <a:latin typeface="Nirmala UI Semilight"/>
              </a:rPr>
              <a:t>Systems perform within expected parameters</a:t>
            </a:r>
          </a:p>
          <a:p>
            <a:pPr marL="1296000" lvl="2" indent="-288000">
              <a:spcBef>
                <a:spcPts val="850"/>
              </a:spcBef>
              <a:buClr>
                <a:srgbClr val="000000"/>
              </a:buClr>
              <a:buSzPct val="45000"/>
              <a:buFont typeface="Wingdings" charset="2"/>
              <a:buChar char=""/>
            </a:pPr>
            <a:r>
              <a:rPr lang="en-CA" sz="1400" b="0" strike="noStrike" spc="-1">
                <a:latin typeface="Nirmala UI Semilight"/>
              </a:rPr>
              <a:t>Anomalies are detected early</a:t>
            </a:r>
          </a:p>
          <a:p>
            <a:pPr marL="1296000" lvl="2" indent="-288000">
              <a:spcBef>
                <a:spcPts val="850"/>
              </a:spcBef>
              <a:buClr>
                <a:srgbClr val="000000"/>
              </a:buClr>
              <a:buSzPct val="45000"/>
              <a:buFont typeface="Wingdings" charset="2"/>
              <a:buChar char=""/>
            </a:pPr>
            <a:r>
              <a:rPr lang="en-CA" sz="1400" b="0" strike="noStrike" spc="-1">
                <a:latin typeface="Nirmala UI Semilight"/>
              </a:rPr>
              <a:t>Incidents are handled efficiently</a:t>
            </a:r>
          </a:p>
          <a:p>
            <a:pPr marL="1296000" lvl="2" indent="-288000">
              <a:spcBef>
                <a:spcPts val="850"/>
              </a:spcBef>
              <a:buClr>
                <a:srgbClr val="000000"/>
              </a:buClr>
              <a:buSzPct val="45000"/>
              <a:buFont typeface="Wingdings" charset="2"/>
              <a:buChar char=""/>
            </a:pPr>
            <a:r>
              <a:rPr lang="en-CA" sz="1400" b="0" strike="noStrike" spc="-1">
                <a:latin typeface="Nirmala UI Semilight"/>
              </a:rPr>
              <a:t>Services are restored quickly and reliably</a:t>
            </a:r>
          </a:p>
          <a:p>
            <a:pPr marL="864000" lvl="1" indent="-324000">
              <a:spcBef>
                <a:spcPts val="567"/>
              </a:spcBef>
              <a:buClr>
                <a:srgbClr val="000000"/>
              </a:buClr>
              <a:buSzPct val="45000"/>
              <a:buFont typeface="Wingdings" charset="2"/>
              <a:buChar char=""/>
            </a:pPr>
            <a:r>
              <a:rPr lang="en-CA" sz="1800" b="0" strike="noStrike" spc="-1">
                <a:latin typeface="Nirmala UI Semilight"/>
              </a:rPr>
              <a:t>Operational resilience, as defined by DRII:</a:t>
            </a:r>
          </a:p>
          <a:p>
            <a:pPr marL="1296000" lvl="2" indent="-288000">
              <a:spcBef>
                <a:spcPts val="850"/>
              </a:spcBef>
              <a:buClr>
                <a:srgbClr val="000000"/>
              </a:buClr>
              <a:buSzPct val="45000"/>
              <a:buFont typeface="Wingdings" charset="2"/>
              <a:buChar char=""/>
            </a:pPr>
            <a:r>
              <a:rPr lang="en-CA" sz="1400" b="0" i="1" strike="noStrike" spc="-1">
                <a:latin typeface="Nirmala UI Semilight"/>
              </a:rPr>
              <a:t>“The ability of an organization to continue to deliver its products and services at acceptable predefined levels following a disruptive incident”</a:t>
            </a: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Processing a Request</a:t>
            </a:r>
          </a:p>
        </p:txBody>
      </p:sp>
      <p:sp>
        <p:nvSpPr>
          <p:cNvPr id="413"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Request arrives at an endpoint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Depending on the service requested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The message is routed to an internal service that handles that type of request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That service routes the message to a running process to handle the process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The process retrieves any state data it needs from the data service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Request is processed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State data store is updated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Response returned to service that returns to the endpoint that received the request</a:t>
            </a:r>
          </a:p>
          <a:p>
            <a:pPr marL="864000" lvl="1" indent="-324000">
              <a:spcBef>
                <a:spcPts val="567"/>
              </a:spcBef>
              <a:buClr>
                <a:srgbClr val="000000"/>
              </a:buClr>
              <a:buSzPct val="45000"/>
              <a:buFont typeface="Wingdings" charset="2"/>
              <a:buChar char=""/>
            </a:pPr>
            <a:r>
              <a:rPr lang="en-CA" sz="1800" b="0" strike="noStrike" spc="-1" dirty="0">
                <a:latin typeface="Nirmala UI Semilight"/>
              </a:rPr>
              <a:t>More than one process type may be involved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Processes are stateless and horizontally scale-able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The main challenge: how do you orchestrate the flow of messages?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Processing a Request</a:t>
            </a:r>
          </a:p>
        </p:txBody>
      </p:sp>
      <p:pic>
        <p:nvPicPr>
          <p:cNvPr id="415" name="Picture 414"/>
          <p:cNvPicPr/>
          <p:nvPr/>
        </p:nvPicPr>
        <p:blipFill>
          <a:blip r:embed="rId2"/>
          <a:stretch/>
        </p:blipFill>
        <p:spPr>
          <a:xfrm>
            <a:off x="900000" y="1146600"/>
            <a:ext cx="9321120" cy="46141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Operations Challenge</a:t>
            </a:r>
          </a:p>
        </p:txBody>
      </p:sp>
      <p:sp>
        <p:nvSpPr>
          <p:cNvPr id="41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Processes are usually deployed in Docker or similar containers</a:t>
            </a:r>
          </a:p>
          <a:p>
            <a:pPr marL="864000" lvl="1" indent="-324000">
              <a:spcBef>
                <a:spcPts val="567"/>
              </a:spcBef>
              <a:buClr>
                <a:srgbClr val="000000"/>
              </a:buClr>
              <a:buSzPct val="45000"/>
              <a:buFont typeface="Wingdings" charset="2"/>
              <a:buChar char=""/>
            </a:pPr>
            <a:r>
              <a:rPr lang="en-CA" sz="1800" b="0" strike="noStrike" spc="-1">
                <a:latin typeface="Nirmala UI Semilight"/>
              </a:rPr>
              <a:t>But we have to solve:</a:t>
            </a:r>
          </a:p>
          <a:p>
            <a:pPr marL="1296000" lvl="2" indent="-288000">
              <a:spcBef>
                <a:spcPts val="850"/>
              </a:spcBef>
              <a:buClr>
                <a:srgbClr val="000000"/>
              </a:buClr>
              <a:buSzPct val="45000"/>
              <a:buFont typeface="Wingdings" charset="2"/>
              <a:buChar char=""/>
            </a:pPr>
            <a:r>
              <a:rPr lang="en-CA" sz="1400" b="0" strike="noStrike" spc="-1">
                <a:latin typeface="Nirmala UI Semilight"/>
              </a:rPr>
              <a:t>Coordinating the activity of possibly thousands of containers that need to work together</a:t>
            </a:r>
          </a:p>
          <a:p>
            <a:pPr marL="1296000" lvl="2" indent="-288000">
              <a:spcBef>
                <a:spcPts val="850"/>
              </a:spcBef>
              <a:buClr>
                <a:srgbClr val="000000"/>
              </a:buClr>
              <a:buSzPct val="45000"/>
              <a:buFont typeface="Wingdings" charset="2"/>
              <a:buChar char=""/>
            </a:pPr>
            <a:r>
              <a:rPr lang="en-CA" sz="1400" b="0" strike="noStrike" spc="-1">
                <a:latin typeface="Nirmala UI Semilight"/>
              </a:rPr>
              <a:t>Creating and maintaining connections between containers</a:t>
            </a:r>
          </a:p>
          <a:p>
            <a:pPr marL="1296000" lvl="2" indent="-288000">
              <a:spcBef>
                <a:spcPts val="850"/>
              </a:spcBef>
              <a:buClr>
                <a:srgbClr val="000000"/>
              </a:buClr>
              <a:buSzPct val="45000"/>
              <a:buFont typeface="Wingdings" charset="2"/>
              <a:buChar char=""/>
            </a:pPr>
            <a:r>
              <a:rPr lang="en-CA" sz="1400" b="0" strike="noStrike" spc="-1">
                <a:latin typeface="Nirmala UI Semilight"/>
              </a:rPr>
              <a:t>Ensure the whole system operates well enough to meet Service Level Agreements (SLAs)</a:t>
            </a:r>
          </a:p>
          <a:p>
            <a:pPr marL="864000" lvl="1" indent="-324000">
              <a:spcBef>
                <a:spcPts val="567"/>
              </a:spcBef>
              <a:buClr>
                <a:srgbClr val="000000"/>
              </a:buClr>
              <a:buSzPct val="45000"/>
              <a:buFont typeface="Wingdings" charset="2"/>
              <a:buChar char=""/>
            </a:pPr>
            <a:r>
              <a:rPr lang="en-CA" sz="1800" b="0" strike="noStrike" spc="-1">
                <a:latin typeface="Nirmala UI Semilight"/>
              </a:rPr>
              <a:t>We need to deal with non-functional requirements</a:t>
            </a:r>
          </a:p>
          <a:p>
            <a:pPr marL="1296000" lvl="2" indent="-288000">
              <a:spcBef>
                <a:spcPts val="850"/>
              </a:spcBef>
              <a:buClr>
                <a:srgbClr val="000000"/>
              </a:buClr>
              <a:buSzPct val="45000"/>
              <a:buFont typeface="Wingdings" charset="2"/>
              <a:buChar char=""/>
            </a:pPr>
            <a:r>
              <a:rPr lang="en-CA" sz="1400" b="0" strike="noStrike" spc="-1">
                <a:latin typeface="Nirmala UI Semilight"/>
              </a:rPr>
              <a:t>Loading, throughput, stress, response times</a:t>
            </a:r>
          </a:p>
          <a:p>
            <a:pPr marL="1296000" lvl="2" indent="-288000">
              <a:spcBef>
                <a:spcPts val="850"/>
              </a:spcBef>
              <a:buClr>
                <a:srgbClr val="000000"/>
              </a:buClr>
              <a:buSzPct val="45000"/>
              <a:buFont typeface="Wingdings" charset="2"/>
              <a:buChar char=""/>
            </a:pPr>
            <a:r>
              <a:rPr lang="en-CA" sz="1400" b="0" strike="noStrike" spc="-1">
                <a:latin typeface="Nirmala UI Semilight"/>
              </a:rPr>
              <a:t>Disaster recovery</a:t>
            </a:r>
          </a:p>
          <a:p>
            <a:pPr marL="1296000" lvl="2" indent="-288000">
              <a:spcBef>
                <a:spcPts val="850"/>
              </a:spcBef>
              <a:buClr>
                <a:srgbClr val="000000"/>
              </a:buClr>
              <a:buSzPct val="45000"/>
              <a:buFont typeface="Wingdings" charset="2"/>
              <a:buChar char=""/>
            </a:pPr>
            <a:r>
              <a:rPr lang="en-CA" sz="1400" b="0" strike="noStrike" spc="-1">
                <a:latin typeface="Nirmala UI Semilight"/>
              </a:rPr>
              <a:t>Security</a:t>
            </a:r>
          </a:p>
          <a:p>
            <a:pPr marL="864000" lvl="1" indent="-324000">
              <a:spcBef>
                <a:spcPts val="567"/>
              </a:spcBef>
              <a:buClr>
                <a:srgbClr val="000000"/>
              </a:buClr>
              <a:buSzPct val="45000"/>
              <a:buFont typeface="Wingdings" charset="2"/>
              <a:buChar char=""/>
            </a:pPr>
            <a:r>
              <a:rPr lang="en-CA" sz="1800" b="0" strike="noStrike" spc="-1">
                <a:latin typeface="Nirmala UI Semilight"/>
              </a:rPr>
              <a:t>The lack of an effective way to do this was a major historical impediment to the deployment of microservice based applications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Kubernetes</a:t>
            </a:r>
          </a:p>
        </p:txBody>
      </p:sp>
      <p:sp>
        <p:nvSpPr>
          <p:cNvPr id="41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Kubernetes is a container orchestration manager</a:t>
            </a:r>
          </a:p>
          <a:p>
            <a:pPr marL="864000" lvl="1" indent="-324000">
              <a:spcBef>
                <a:spcPts val="567"/>
              </a:spcBef>
              <a:buClr>
                <a:srgbClr val="000000"/>
              </a:buClr>
              <a:buSzPct val="45000"/>
              <a:buFont typeface="Wingdings" charset="2"/>
              <a:buChar char=""/>
            </a:pPr>
            <a:r>
              <a:rPr lang="en-CA" sz="1800" b="0" strike="noStrike" spc="-1">
                <a:latin typeface="Nirmala UI Semilight"/>
              </a:rPr>
              <a:t>Not the only manager</a:t>
            </a:r>
          </a:p>
          <a:p>
            <a:pPr marL="864000" lvl="1" indent="-324000">
              <a:spcBef>
                <a:spcPts val="567"/>
              </a:spcBef>
              <a:buClr>
                <a:srgbClr val="000000"/>
              </a:buClr>
              <a:buSzPct val="45000"/>
              <a:buFont typeface="Wingdings" charset="2"/>
              <a:buChar char=""/>
            </a:pPr>
            <a:r>
              <a:rPr lang="en-CA" sz="1800" b="0" strike="noStrike" spc="-1">
                <a:latin typeface="Nirmala UI Semilight"/>
              </a:rPr>
              <a:t>Docker Swarm does the same</a:t>
            </a:r>
          </a:p>
          <a:p>
            <a:pPr marL="864000" lvl="1" indent="-324000">
              <a:spcBef>
                <a:spcPts val="567"/>
              </a:spcBef>
              <a:buClr>
                <a:srgbClr val="000000"/>
              </a:buClr>
              <a:buSzPct val="45000"/>
              <a:buFont typeface="Wingdings" charset="2"/>
              <a:buChar char=""/>
            </a:pPr>
            <a:r>
              <a:rPr lang="en-CA" sz="1800" b="0" strike="noStrike" spc="-1">
                <a:latin typeface="Nirmala UI Semilight"/>
              </a:rPr>
              <a:t>Kubernetes is “industrial strength”</a:t>
            </a:r>
          </a:p>
          <a:p>
            <a:pPr marL="432000" indent="-324000">
              <a:spcBef>
                <a:spcPts val="1134"/>
              </a:spcBef>
              <a:buClr>
                <a:srgbClr val="000000"/>
              </a:buClr>
              <a:buSzPct val="45000"/>
              <a:buFont typeface="Wingdings" charset="2"/>
              <a:buChar char=""/>
            </a:pPr>
            <a:r>
              <a:rPr lang="en-CA" sz="2400" b="0" strike="noStrike" spc="-1">
                <a:latin typeface="Nirmala UI Semilight"/>
              </a:rPr>
              <a:t>Orchestration:</a:t>
            </a:r>
          </a:p>
          <a:p>
            <a:pPr marL="864000" lvl="1" indent="-324000">
              <a:spcBef>
                <a:spcPts val="567"/>
              </a:spcBef>
              <a:buClr>
                <a:srgbClr val="000000"/>
              </a:buClr>
              <a:buSzPct val="45000"/>
              <a:buFont typeface="Wingdings" charset="2"/>
              <a:buChar char=""/>
            </a:pPr>
            <a:r>
              <a:rPr lang="en-CA" sz="1800" b="0" strike="noStrike" spc="-1">
                <a:latin typeface="Nirmala UI Semilight"/>
              </a:rPr>
              <a:t>Manages “clusters” of containers</a:t>
            </a:r>
          </a:p>
          <a:p>
            <a:pPr marL="864000" lvl="1" indent="-324000">
              <a:spcBef>
                <a:spcPts val="567"/>
              </a:spcBef>
              <a:buClr>
                <a:srgbClr val="000000"/>
              </a:buClr>
              <a:buSzPct val="45000"/>
              <a:buFont typeface="Wingdings" charset="2"/>
              <a:buChar char=""/>
            </a:pPr>
            <a:r>
              <a:rPr lang="en-CA" sz="1800" b="0" strike="noStrike" spc="-1">
                <a:latin typeface="Nirmala UI Semilight"/>
              </a:rPr>
              <a:t>Provides service discovery</a:t>
            </a:r>
          </a:p>
          <a:p>
            <a:pPr marL="864000" lvl="1" indent="-324000">
              <a:spcBef>
                <a:spcPts val="567"/>
              </a:spcBef>
              <a:buClr>
                <a:srgbClr val="000000"/>
              </a:buClr>
              <a:buSzPct val="45000"/>
              <a:buFont typeface="Wingdings" charset="2"/>
              <a:buChar char=""/>
            </a:pPr>
            <a:r>
              <a:rPr lang="en-CA" sz="1800" b="0" strike="noStrike" spc="-1">
                <a:latin typeface="Nirmala UI Semilight"/>
              </a:rPr>
              <a:t>Manages scaling and failover</a:t>
            </a:r>
          </a:p>
          <a:p>
            <a:pPr marL="864000" lvl="1" indent="-324000">
              <a:spcBef>
                <a:spcPts val="567"/>
              </a:spcBef>
              <a:buClr>
                <a:srgbClr val="000000"/>
              </a:buClr>
              <a:buSzPct val="45000"/>
              <a:buFont typeface="Wingdings" charset="2"/>
              <a:buChar char=""/>
            </a:pPr>
            <a:r>
              <a:rPr lang="en-CA" sz="1800" b="0" strike="noStrike" spc="-1">
                <a:latin typeface="Nirmala UI Semilight"/>
              </a:rPr>
              <a:t>Works at the Ops level</a:t>
            </a:r>
          </a:p>
          <a:p>
            <a:pPr marL="864000" lvl="1" indent="-324000">
              <a:spcBef>
                <a:spcPts val="567"/>
              </a:spcBef>
              <a:buClr>
                <a:srgbClr val="000000"/>
              </a:buClr>
              <a:buSzPct val="45000"/>
              <a:buFont typeface="Wingdings" charset="2"/>
              <a:buChar char=""/>
            </a:pPr>
            <a:r>
              <a:rPr lang="en-CA" sz="1800" b="0" strike="noStrike" spc="-1">
                <a:latin typeface="Nirmala UI Semilight"/>
              </a:rPr>
              <a:t>Infrastructure as Code</a:t>
            </a:r>
          </a:p>
        </p:txBody>
      </p:sp>
      <p:pic>
        <p:nvPicPr>
          <p:cNvPr id="420" name="Content Placeholder 4" descr="Logo, icon&#10;&#10;Description automatically generated"/>
          <p:cNvPicPr/>
          <p:nvPr/>
        </p:nvPicPr>
        <p:blipFill>
          <a:blip r:embed="rId2"/>
          <a:stretch/>
        </p:blipFill>
        <p:spPr>
          <a:xfrm>
            <a:off x="6841080" y="2899440"/>
            <a:ext cx="3858840" cy="19616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Kubernetes Architecture</a:t>
            </a:r>
          </a:p>
        </p:txBody>
      </p:sp>
      <p:sp>
        <p:nvSpPr>
          <p:cNvPr id="422" name="PlaceHolder 2"/>
          <p:cNvSpPr>
            <a:spLocks noGrp="1"/>
          </p:cNvSpPr>
          <p:nvPr>
            <p:ph/>
          </p:nvPr>
        </p:nvSpPr>
        <p:spPr>
          <a:xfrm>
            <a:off x="424800" y="1051200"/>
            <a:ext cx="10994400" cy="929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Kubernetes nodes can be physical hosts or VM’s running a container-friendly Linux</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p:txBody>
      </p:sp>
      <p:pic>
        <p:nvPicPr>
          <p:cNvPr id="423" name="Picture 422"/>
          <p:cNvPicPr/>
          <p:nvPr/>
        </p:nvPicPr>
        <p:blipFill>
          <a:blip r:embed="rId2"/>
          <a:stretch/>
        </p:blipFill>
        <p:spPr>
          <a:xfrm>
            <a:off x="1275840" y="2061720"/>
            <a:ext cx="9126000" cy="370008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Kubernetes Services</a:t>
            </a:r>
          </a:p>
        </p:txBody>
      </p:sp>
      <p:pic>
        <p:nvPicPr>
          <p:cNvPr id="425" name="Picture 424"/>
          <p:cNvPicPr/>
          <p:nvPr/>
        </p:nvPicPr>
        <p:blipFill>
          <a:blip r:embed="rId2"/>
          <a:stretch/>
        </p:blipFill>
        <p:spPr>
          <a:xfrm>
            <a:off x="1800360" y="900360"/>
            <a:ext cx="8420040" cy="47365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Common Deployment</a:t>
            </a:r>
          </a:p>
        </p:txBody>
      </p:sp>
      <p:sp>
        <p:nvSpPr>
          <p:cNvPr id="42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Modern microservices that are request based tend to use a common set of tools</a:t>
            </a:r>
          </a:p>
          <a:p>
            <a:pPr marL="864000" lvl="1" indent="-324000">
              <a:spcBef>
                <a:spcPts val="567"/>
              </a:spcBef>
              <a:buClr>
                <a:srgbClr val="000000"/>
              </a:buClr>
              <a:buSzPct val="45000"/>
              <a:buFont typeface="Wingdings" charset="2"/>
              <a:buChar char=""/>
            </a:pPr>
            <a:r>
              <a:rPr lang="en-CA" sz="1800" b="0" i="1" strike="noStrike" spc="-1">
                <a:latin typeface="Nirmala UI Semilight"/>
              </a:rPr>
              <a:t>Containers</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Small, self contained units of functionality</a:t>
            </a:r>
          </a:p>
          <a:p>
            <a:pPr marL="1296000" lvl="2" indent="-288000">
              <a:spcBef>
                <a:spcPts val="850"/>
              </a:spcBef>
              <a:buClr>
                <a:srgbClr val="000000"/>
              </a:buClr>
              <a:buSzPct val="45000"/>
              <a:buFont typeface="Wingdings" charset="2"/>
              <a:buChar char=""/>
            </a:pPr>
            <a:r>
              <a:rPr lang="en-CA" sz="1400" b="0" strike="noStrike" spc="-1">
                <a:latin typeface="Nirmala UI Semilight"/>
              </a:rPr>
              <a:t>Designed to follow all the good design principles: cohesive, supple, etc</a:t>
            </a:r>
          </a:p>
          <a:p>
            <a:pPr marL="1296000" lvl="2" indent="-288000">
              <a:spcBef>
                <a:spcPts val="850"/>
              </a:spcBef>
              <a:buClr>
                <a:srgbClr val="000000"/>
              </a:buClr>
              <a:buSzPct val="45000"/>
              <a:buFont typeface="Wingdings" charset="2"/>
              <a:buChar char=""/>
            </a:pPr>
            <a:r>
              <a:rPr lang="en-CA" sz="1400" b="0" strike="noStrike" spc="-1">
                <a:latin typeface="Nirmala UI Semilight"/>
              </a:rPr>
              <a:t>Dynamically horizontally scalable </a:t>
            </a:r>
          </a:p>
          <a:p>
            <a:pPr marL="864000" lvl="1" indent="-324000">
              <a:spcBef>
                <a:spcPts val="567"/>
              </a:spcBef>
              <a:buClr>
                <a:srgbClr val="000000"/>
              </a:buClr>
              <a:buSzPct val="45000"/>
              <a:buFont typeface="Wingdings" charset="2"/>
              <a:buChar char=""/>
            </a:pPr>
            <a:r>
              <a:rPr lang="en-CA" sz="1800" b="0" i="1" strike="noStrike" spc="-1">
                <a:latin typeface="Nirmala UI Semilight"/>
              </a:rPr>
              <a:t>Pods</a:t>
            </a:r>
            <a:r>
              <a:rPr lang="en-CA" sz="1800" b="0" strike="noStrike" spc="-1">
                <a:latin typeface="Nirmala UI Semilight"/>
              </a:rPr>
              <a:t> </a:t>
            </a:r>
          </a:p>
          <a:p>
            <a:pPr marL="1296000" lvl="2" indent="-288000">
              <a:spcBef>
                <a:spcPts val="850"/>
              </a:spcBef>
              <a:buClr>
                <a:srgbClr val="000000"/>
              </a:buClr>
              <a:buSzPct val="45000"/>
              <a:buFont typeface="Wingdings" charset="2"/>
              <a:buChar char=""/>
            </a:pPr>
            <a:r>
              <a:rPr lang="en-CA" sz="1400" b="0" strike="noStrike" spc="-1">
                <a:latin typeface="Nirmala UI Semilight"/>
              </a:rPr>
              <a:t>Wrapper around a container or set of containers to create a usable microservice</a:t>
            </a:r>
          </a:p>
          <a:p>
            <a:pPr marL="1296000" lvl="2" indent="-288000">
              <a:spcBef>
                <a:spcPts val="850"/>
              </a:spcBef>
              <a:buClr>
                <a:srgbClr val="000000"/>
              </a:buClr>
              <a:buSzPct val="45000"/>
              <a:buFont typeface="Wingdings" charset="2"/>
              <a:buChar char=""/>
            </a:pPr>
            <a:r>
              <a:rPr lang="en-CA" sz="1400" b="0" strike="noStrike" spc="-1">
                <a:latin typeface="Nirmala UI Semilight"/>
              </a:rPr>
              <a:t>Adds the necessary interface and infrastructure so the containers can be managed by the orchestration tool</a:t>
            </a:r>
          </a:p>
          <a:p>
            <a:pPr marL="864000" lvl="1" indent="-324000">
              <a:spcBef>
                <a:spcPts val="567"/>
              </a:spcBef>
              <a:buClr>
                <a:srgbClr val="000000"/>
              </a:buClr>
              <a:buSzPct val="45000"/>
              <a:buFont typeface="Wingdings" charset="2"/>
              <a:buChar char=""/>
            </a:pPr>
            <a:r>
              <a:rPr lang="en-CA" sz="1800" b="0" i="1" strike="noStrike" spc="-1">
                <a:latin typeface="Nirmala UI Semilight"/>
              </a:rPr>
              <a:t>Orchestration</a:t>
            </a:r>
            <a:r>
              <a:rPr lang="en-CA" sz="1800" b="0" strike="noStrike" spc="-1">
                <a:latin typeface="Nirmala UI Semilight"/>
              </a:rPr>
              <a:t> </a:t>
            </a:r>
          </a:p>
          <a:p>
            <a:pPr marL="1296000" lvl="2" indent="-288000">
              <a:spcBef>
                <a:spcPts val="850"/>
              </a:spcBef>
              <a:buClr>
                <a:srgbClr val="000000"/>
              </a:buClr>
              <a:buSzPct val="45000"/>
              <a:buFont typeface="Wingdings" charset="2"/>
              <a:buChar char=""/>
            </a:pPr>
            <a:r>
              <a:rPr lang="en-CA" sz="1400" b="0" strike="noStrike" spc="-1">
                <a:latin typeface="Nirmala UI Semilight"/>
              </a:rPr>
              <a:t>A control system that manages the pods and running environment</a:t>
            </a:r>
          </a:p>
          <a:p>
            <a:pPr marL="1296000" lvl="2" indent="-288000">
              <a:spcBef>
                <a:spcPts val="850"/>
              </a:spcBef>
              <a:buClr>
                <a:srgbClr val="000000"/>
              </a:buClr>
              <a:buSzPct val="45000"/>
              <a:buFont typeface="Wingdings" charset="2"/>
              <a:buChar char=""/>
            </a:pPr>
            <a:r>
              <a:rPr lang="en-CA" sz="1400" b="0" strike="noStrike" spc="-1">
                <a:latin typeface="Nirmala UI Semilight"/>
              </a:rPr>
              <a:t>Routes incoming requests to the appropriate microservice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Event Based Microservice</a:t>
            </a:r>
          </a:p>
        </p:txBody>
      </p:sp>
      <p:sp>
        <p:nvSpPr>
          <p:cNvPr id="42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Responds to a stream of events</a:t>
            </a:r>
          </a:p>
          <a:p>
            <a:pPr marL="864000" lvl="1" indent="-324000">
              <a:spcBef>
                <a:spcPts val="567"/>
              </a:spcBef>
              <a:buClr>
                <a:srgbClr val="000000"/>
              </a:buClr>
              <a:buSzPct val="45000"/>
              <a:buFont typeface="Wingdings" charset="2"/>
              <a:buChar char=""/>
            </a:pPr>
            <a:r>
              <a:rPr lang="en-CA" sz="1800" b="0" strike="noStrike" spc="-1">
                <a:latin typeface="Nirmala UI Semilight"/>
              </a:rPr>
              <a:t>Asynchronous in design</a:t>
            </a:r>
          </a:p>
          <a:p>
            <a:pPr marL="864000" lvl="1" indent="-324000">
              <a:spcBef>
                <a:spcPts val="567"/>
              </a:spcBef>
              <a:buClr>
                <a:srgbClr val="000000"/>
              </a:buClr>
              <a:buSzPct val="45000"/>
              <a:buFont typeface="Wingdings" charset="2"/>
              <a:buChar char=""/>
            </a:pPr>
            <a:r>
              <a:rPr lang="en-CA" sz="1800" b="0" strike="noStrike" spc="-1">
                <a:latin typeface="Nirmala UI Semilight"/>
              </a:rPr>
              <a:t>Events may require a response by the system</a:t>
            </a:r>
          </a:p>
          <a:p>
            <a:pPr marL="1296000" lvl="2" indent="-288000">
              <a:spcBef>
                <a:spcPts val="850"/>
              </a:spcBef>
              <a:buClr>
                <a:srgbClr val="000000"/>
              </a:buClr>
              <a:buSzPct val="45000"/>
              <a:buFont typeface="Wingdings" charset="2"/>
              <a:buChar char=""/>
            </a:pPr>
            <a:r>
              <a:rPr lang="en-CA" sz="1400" b="0" strike="noStrike" spc="-1">
                <a:latin typeface="Nirmala UI Semilight"/>
              </a:rPr>
              <a:t>But response may or may not involve a reply to the event source</a:t>
            </a:r>
          </a:p>
          <a:p>
            <a:pPr marL="1296000" lvl="2" indent="-288000">
              <a:spcBef>
                <a:spcPts val="850"/>
              </a:spcBef>
              <a:buClr>
                <a:srgbClr val="000000"/>
              </a:buClr>
              <a:buSzPct val="45000"/>
              <a:buFont typeface="Wingdings" charset="2"/>
              <a:buChar char=""/>
            </a:pPr>
            <a:r>
              <a:rPr lang="en-CA" sz="1400" b="0" strike="noStrike" spc="-1">
                <a:latin typeface="Nirmala UI Semilight"/>
              </a:rPr>
              <a:t>The response is often an event sent to another service</a:t>
            </a:r>
          </a:p>
          <a:p>
            <a:pPr marL="1296000" lvl="2" indent="-288000">
              <a:spcBef>
                <a:spcPts val="850"/>
              </a:spcBef>
              <a:buClr>
                <a:srgbClr val="000000"/>
              </a:buClr>
              <a:buSzPct val="45000"/>
              <a:buFont typeface="Wingdings" charset="2"/>
              <a:buChar char=""/>
            </a:pPr>
            <a:r>
              <a:rPr lang="en-CA" sz="1400" b="0" strike="noStrike" spc="-1">
                <a:latin typeface="Nirmala UI Semilight"/>
              </a:rPr>
              <a:t>Architectural implementation of the Command and Chain of Responsibility design patterns</a:t>
            </a:r>
          </a:p>
          <a:p>
            <a:pPr marL="864000" lvl="1" indent="-324000">
              <a:spcBef>
                <a:spcPts val="567"/>
              </a:spcBef>
              <a:buClr>
                <a:srgbClr val="000000"/>
              </a:buClr>
              <a:buSzPct val="45000"/>
              <a:buFont typeface="Wingdings" charset="2"/>
              <a:buChar char=""/>
            </a:pPr>
            <a:r>
              <a:rPr lang="en-CA" sz="1800" b="0" strike="noStrike" spc="-1">
                <a:latin typeface="Nirmala UI Semilight"/>
              </a:rPr>
              <a:t>Example: Heat sensor</a:t>
            </a:r>
          </a:p>
          <a:p>
            <a:pPr marL="1296000" lvl="2" indent="-288000">
              <a:spcBef>
                <a:spcPts val="850"/>
              </a:spcBef>
              <a:buClr>
                <a:srgbClr val="000000"/>
              </a:buClr>
              <a:buSzPct val="45000"/>
              <a:buFont typeface="Wingdings" charset="2"/>
              <a:buChar char=""/>
            </a:pPr>
            <a:r>
              <a:rPr lang="en-CA" sz="1400" b="0" strike="noStrike" spc="-1">
                <a:latin typeface="Nirmala UI Semilight"/>
              </a:rPr>
              <a:t>A heat sensor in a power plant takes a heat reading</a:t>
            </a:r>
          </a:p>
          <a:p>
            <a:pPr marL="1296000" lvl="2" indent="-288000">
              <a:spcBef>
                <a:spcPts val="850"/>
              </a:spcBef>
              <a:buClr>
                <a:srgbClr val="000000"/>
              </a:buClr>
              <a:buSzPct val="45000"/>
              <a:buFont typeface="Wingdings" charset="2"/>
              <a:buChar char=""/>
            </a:pPr>
            <a:r>
              <a:rPr lang="en-CA" sz="1400" b="0" strike="noStrike" spc="-1">
                <a:latin typeface="Nirmala UI Semilight"/>
              </a:rPr>
              <a:t>An event is sent to the monitoring microservice</a:t>
            </a:r>
          </a:p>
          <a:p>
            <a:pPr marL="1296000" lvl="2" indent="-288000">
              <a:spcBef>
                <a:spcPts val="850"/>
              </a:spcBef>
              <a:buClr>
                <a:srgbClr val="000000"/>
              </a:buClr>
              <a:buSzPct val="45000"/>
              <a:buFont typeface="Wingdings" charset="2"/>
              <a:buChar char=""/>
            </a:pPr>
            <a:r>
              <a:rPr lang="en-CA" sz="1400" b="0" strike="noStrike" spc="-1">
                <a:latin typeface="Nirmala UI Semilight"/>
              </a:rPr>
              <a:t>Monitoring service creates new events in response</a:t>
            </a:r>
          </a:p>
          <a:p>
            <a:pPr marL="1296000" lvl="2" indent="-288000">
              <a:spcBef>
                <a:spcPts val="850"/>
              </a:spcBef>
              <a:buClr>
                <a:srgbClr val="000000"/>
              </a:buClr>
              <a:buSzPct val="45000"/>
              <a:buFont typeface="Wingdings" charset="2"/>
              <a:buChar char=""/>
            </a:pPr>
            <a:r>
              <a:rPr lang="en-CA" sz="1400" b="0" strike="noStrike" spc="-1">
                <a:latin typeface="Nirmala UI Semilight"/>
              </a:rPr>
              <a:t>Sends an event to the data recording service to log the data</a:t>
            </a:r>
          </a:p>
          <a:p>
            <a:pPr marL="1296000" lvl="2" indent="-288000">
              <a:spcBef>
                <a:spcPts val="850"/>
              </a:spcBef>
              <a:buClr>
                <a:srgbClr val="000000"/>
              </a:buClr>
              <a:buSzPct val="45000"/>
              <a:buFont typeface="Wingdings" charset="2"/>
              <a:buChar char=""/>
            </a:pPr>
            <a:r>
              <a:rPr lang="en-CA" sz="1400" b="0" strike="noStrike" spc="-1">
                <a:latin typeface="Nirmala UI Semilight"/>
              </a:rPr>
              <a:t>If the reading is anomalous, it sends an event to an alert services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Event Based Microservice</a:t>
            </a:r>
          </a:p>
        </p:txBody>
      </p:sp>
      <p:sp>
        <p:nvSpPr>
          <p:cNvPr id="43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Events may require a response by the system</a:t>
            </a:r>
          </a:p>
          <a:p>
            <a:pPr marL="1296000" lvl="2" indent="-288000">
              <a:spcBef>
                <a:spcPts val="850"/>
              </a:spcBef>
              <a:buClr>
                <a:srgbClr val="000000"/>
              </a:buClr>
              <a:buSzPct val="45000"/>
              <a:buFont typeface="Wingdings" charset="2"/>
              <a:buChar char=""/>
            </a:pPr>
            <a:r>
              <a:rPr lang="en-CA" sz="1400" b="0" strike="noStrike" spc="-1">
                <a:latin typeface="Nirmala UI Semilight"/>
              </a:rPr>
              <a:t>But response may or may not involve a reply to the event source</a:t>
            </a:r>
          </a:p>
          <a:p>
            <a:pPr marL="1296000" lvl="2" indent="-288000">
              <a:spcBef>
                <a:spcPts val="850"/>
              </a:spcBef>
              <a:buClr>
                <a:srgbClr val="000000"/>
              </a:buClr>
              <a:buSzPct val="45000"/>
              <a:buFont typeface="Wingdings" charset="2"/>
              <a:buChar char=""/>
            </a:pPr>
            <a:r>
              <a:rPr lang="en-CA" sz="1400" b="0" strike="noStrike" spc="-1">
                <a:latin typeface="Nirmala UI Semilight"/>
              </a:rPr>
              <a:t>The response is often an event sent to another services</a:t>
            </a:r>
          </a:p>
          <a:p>
            <a:pPr marL="432000" indent="-324000">
              <a:spcBef>
                <a:spcPts val="1134"/>
              </a:spcBef>
              <a:buClr>
                <a:srgbClr val="000000"/>
              </a:buClr>
              <a:buSzPct val="45000"/>
              <a:buFont typeface="Wingdings" charset="2"/>
              <a:buChar char=""/>
            </a:pPr>
            <a:r>
              <a:rPr lang="en-CA" sz="2400" b="0" strike="noStrike" spc="-1">
                <a:latin typeface="Nirmala UI Semilight"/>
              </a:rPr>
              <a:t>Typical use cases</a:t>
            </a:r>
          </a:p>
          <a:p>
            <a:pPr marL="864000" lvl="1" indent="-324000">
              <a:spcBef>
                <a:spcPts val="567"/>
              </a:spcBef>
              <a:buClr>
                <a:srgbClr val="000000"/>
              </a:buClr>
              <a:buSzPct val="45000"/>
              <a:buFont typeface="Wingdings" charset="2"/>
              <a:buChar char=""/>
            </a:pPr>
            <a:r>
              <a:rPr lang="en-CA" sz="1800" b="0" strike="noStrike" spc="-1">
                <a:latin typeface="Nirmala UI Semilight"/>
              </a:rPr>
              <a:t>Event Response</a:t>
            </a:r>
          </a:p>
          <a:p>
            <a:pPr marL="1296000" lvl="2" indent="-288000">
              <a:spcBef>
                <a:spcPts val="850"/>
              </a:spcBef>
              <a:buClr>
                <a:srgbClr val="000000"/>
              </a:buClr>
              <a:buSzPct val="45000"/>
              <a:buFont typeface="Wingdings" charset="2"/>
              <a:buChar char=""/>
            </a:pPr>
            <a:r>
              <a:rPr lang="en-CA" sz="1400" b="0" strike="noStrike" spc="-1">
                <a:latin typeface="Nirmala UI Semilight"/>
              </a:rPr>
              <a:t>Events might occur that require a response that is not a reply to the event source</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monitoring heat sensors in a nuclear reactor</a:t>
            </a:r>
          </a:p>
          <a:p>
            <a:pPr marL="1296000" lvl="2" indent="-288000">
              <a:spcBef>
                <a:spcPts val="850"/>
              </a:spcBef>
              <a:buClr>
                <a:srgbClr val="000000"/>
              </a:buClr>
              <a:buSzPct val="45000"/>
              <a:buFont typeface="Wingdings" charset="2"/>
              <a:buChar char=""/>
            </a:pPr>
            <a:r>
              <a:rPr lang="en-CA" sz="1400" b="0" strike="noStrike" spc="-1">
                <a:latin typeface="Nirmala UI Semilight"/>
              </a:rPr>
              <a:t>The response is a reaction by the system to the event, not a reply to the sensor</a:t>
            </a:r>
          </a:p>
          <a:p>
            <a:pPr marL="864000" lvl="1" indent="-324000">
              <a:spcBef>
                <a:spcPts val="567"/>
              </a:spcBef>
              <a:buClr>
                <a:srgbClr val="000000"/>
              </a:buClr>
              <a:buSzPct val="45000"/>
              <a:buFont typeface="Wingdings" charset="2"/>
              <a:buChar char=""/>
            </a:pPr>
            <a:r>
              <a:rPr lang="en-CA" sz="1800" b="0" strike="noStrike" spc="-1">
                <a:latin typeface="Nirmala UI Semilight"/>
              </a:rPr>
              <a:t>Event Streaming</a:t>
            </a:r>
          </a:p>
          <a:p>
            <a:pPr marL="1296000" lvl="2" indent="-288000">
              <a:spcBef>
                <a:spcPts val="850"/>
              </a:spcBef>
              <a:buClr>
                <a:srgbClr val="000000"/>
              </a:buClr>
              <a:buSzPct val="45000"/>
              <a:buFont typeface="Wingdings" charset="2"/>
              <a:buChar char=""/>
            </a:pPr>
            <a:r>
              <a:rPr lang="en-CA" sz="1400" b="0" strike="noStrike" spc="-1">
                <a:latin typeface="Nirmala UI Semilight"/>
              </a:rPr>
              <a:t>Events are just collected and processed for later use</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collecting GPS location of cell phones</a:t>
            </a:r>
          </a:p>
          <a:p>
            <a:pPr marL="1296000" lvl="2" indent="-288000">
              <a:spcBef>
                <a:spcPts val="850"/>
              </a:spcBef>
              <a:buClr>
                <a:srgbClr val="000000"/>
              </a:buClr>
              <a:buSzPct val="45000"/>
              <a:buFont typeface="Wingdings" charset="2"/>
              <a:buChar char=""/>
            </a:pPr>
            <a:r>
              <a:rPr lang="en-CA" sz="1400" b="0" strike="noStrike" spc="-1">
                <a:latin typeface="Nirmala UI Semilight"/>
              </a:rPr>
              <a:t>Collecting point of sales data for data analytics</a:t>
            </a:r>
          </a:p>
          <a:p>
            <a:pPr marL="1296000" lvl="2" indent="-288000">
              <a:spcBef>
                <a:spcPts val="850"/>
              </a:spcBef>
              <a:buClr>
                <a:srgbClr val="000000"/>
              </a:buClr>
              <a:buSzPct val="45000"/>
              <a:buFont typeface="Wingdings" charset="2"/>
              <a:buChar char=""/>
            </a:pPr>
            <a:r>
              <a:rPr lang="en-CA" sz="1400" b="0" strike="noStrike" spc="-1">
                <a:latin typeface="Nirmala UI Semilight"/>
              </a:rPr>
              <a:t>No reply or response required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Event Based Microservice</a:t>
            </a:r>
          </a:p>
        </p:txBody>
      </p:sp>
      <p:pic>
        <p:nvPicPr>
          <p:cNvPr id="433" name="Picture 432"/>
          <p:cNvPicPr/>
          <p:nvPr/>
        </p:nvPicPr>
        <p:blipFill>
          <a:blip r:embed="rId2"/>
          <a:stretch/>
        </p:blipFill>
        <p:spPr>
          <a:xfrm>
            <a:off x="1334880" y="1232280"/>
            <a:ext cx="7920000" cy="45378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a:t>
            </a:r>
          </a:p>
        </p:txBody>
      </p:sp>
      <p:sp>
        <p:nvSpPr>
          <p:cNvPr id="32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The operational environment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Production systems are the live environments supporting business services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For example: online banking, payment gateways, trading platforms</a:t>
            </a:r>
          </a:p>
          <a:p>
            <a:pPr marL="864000" lvl="1" indent="-324000">
              <a:spcBef>
                <a:spcPts val="567"/>
              </a:spcBef>
              <a:buClr>
                <a:srgbClr val="000000"/>
              </a:buClr>
              <a:buSzPct val="45000"/>
              <a:buFont typeface="Wingdings" charset="2"/>
              <a:buChar char=""/>
            </a:pPr>
            <a:r>
              <a:rPr lang="en-CA" sz="1800" b="0" strike="noStrike" spc="-1" dirty="0">
                <a:latin typeface="Nirmala UI Semilight"/>
              </a:rPr>
              <a:t>Pre-production environments (Dev, QA, Staging) exist to test and validate before release.</a:t>
            </a:r>
          </a:p>
          <a:p>
            <a:pPr marL="864000" lvl="1" indent="-324000">
              <a:spcBef>
                <a:spcPts val="567"/>
              </a:spcBef>
              <a:buClr>
                <a:srgbClr val="000000"/>
              </a:buClr>
              <a:buSzPct val="45000"/>
              <a:buFont typeface="Wingdings" charset="2"/>
              <a:buChar char=""/>
            </a:pPr>
            <a:r>
              <a:rPr lang="en-CA" sz="1800" b="0" strike="noStrike" spc="-1" dirty="0">
                <a:latin typeface="Nirmala UI Semilight"/>
              </a:rPr>
              <a:t>Operations teams manage and monitor the production stack continuously</a:t>
            </a:r>
          </a:p>
          <a:p>
            <a:pPr marL="1296000" lvl="2" indent="-288000">
              <a:spcBef>
                <a:spcPts val="850"/>
              </a:spcBef>
              <a:buClr>
                <a:srgbClr val="000000"/>
              </a:buClr>
              <a:buSzPct val="45000"/>
              <a:buFont typeface="Wingdings" charset="2"/>
              <a:buChar char=""/>
            </a:pPr>
            <a:r>
              <a:rPr lang="en-CA" sz="1400" b="0" strike="noStrike" spc="-1" dirty="0">
                <a:latin typeface="Nirmala UI Semilight"/>
              </a:rPr>
              <a:t>Often called Site Reliability Engineering (SRE) or IT Operations Center Management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Key goals of operations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Availability:</a:t>
            </a:r>
            <a:r>
              <a:rPr lang="en-CA" sz="1400" b="0" strike="noStrike" spc="-1" dirty="0">
                <a:latin typeface="Nirmala UI Semilight"/>
              </a:rPr>
              <a:t> keeping systems up and running 24/7</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Performance:</a:t>
            </a:r>
            <a:r>
              <a:rPr lang="en-CA" sz="1400" b="0" strike="noStrike" spc="-1" dirty="0">
                <a:latin typeface="Nirmala UI Semilight"/>
              </a:rPr>
              <a:t> maintaining responsiveness under varying loads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Integrity: </a:t>
            </a:r>
            <a:r>
              <a:rPr lang="en-CA" sz="1400" b="0" strike="noStrike" spc="-1" dirty="0">
                <a:latin typeface="Nirmala UI Semilight"/>
              </a:rPr>
              <a:t>ensuring no data corruption or unauthorized change</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Reliability:</a:t>
            </a:r>
            <a:r>
              <a:rPr lang="en-CA" sz="1400" b="0" strike="noStrike" spc="-1" dirty="0">
                <a:latin typeface="Nirmala UI Semilight"/>
              </a:rPr>
              <a:t> predictable, stable service delivery over time</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Recoverability:</a:t>
            </a:r>
            <a:r>
              <a:rPr lang="en-CA" sz="1400" b="0" strike="noStrike" spc="-1" dirty="0">
                <a:latin typeface="Nirmala UI Semilight"/>
              </a:rPr>
              <a:t> to restore service promptly after incidents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Event Based Microservice</a:t>
            </a:r>
          </a:p>
        </p:txBody>
      </p:sp>
      <p:sp>
        <p:nvSpPr>
          <p:cNvPr id="43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Instead of messages, we think in terms of events</a:t>
            </a:r>
          </a:p>
          <a:p>
            <a:pPr marL="864000" lvl="1" indent="-324000">
              <a:spcBef>
                <a:spcPts val="567"/>
              </a:spcBef>
              <a:buClr>
                <a:srgbClr val="000000"/>
              </a:buClr>
              <a:buSzPct val="45000"/>
              <a:buFont typeface="Wingdings" charset="2"/>
              <a:buChar char=""/>
            </a:pPr>
            <a:r>
              <a:rPr lang="en-CA" sz="1800" b="0" strike="noStrike" spc="-1">
                <a:latin typeface="Nirmala UI Semilight"/>
              </a:rPr>
              <a:t>An event is some data item of interest in the domain</a:t>
            </a:r>
          </a:p>
          <a:p>
            <a:pPr marL="432000" indent="-324000">
              <a:spcBef>
                <a:spcPts val="1134"/>
              </a:spcBef>
              <a:buClr>
                <a:srgbClr val="000000"/>
              </a:buClr>
              <a:buSzPct val="45000"/>
              <a:buFont typeface="Wingdings" charset="2"/>
              <a:buChar char=""/>
            </a:pPr>
            <a:r>
              <a:rPr lang="en-CA" sz="2400" b="0" strike="noStrike" spc="-1">
                <a:latin typeface="Nirmala UI Semilight"/>
              </a:rPr>
              <a:t>Instead of a cluster like Kubernetes, the main artifact is a stream or queue</a:t>
            </a:r>
          </a:p>
          <a:p>
            <a:pPr marL="864000" lvl="1" indent="-324000">
              <a:spcBef>
                <a:spcPts val="567"/>
              </a:spcBef>
              <a:buClr>
                <a:srgbClr val="000000"/>
              </a:buClr>
              <a:buSzPct val="45000"/>
              <a:buFont typeface="Wingdings" charset="2"/>
              <a:buChar char=""/>
            </a:pPr>
            <a:r>
              <a:rPr lang="en-CA" sz="1800" b="0" strike="noStrike" spc="-1">
                <a:latin typeface="Nirmala UI Semilight"/>
              </a:rPr>
              <a:t>Publishers put events onto the queue</a:t>
            </a:r>
          </a:p>
          <a:p>
            <a:pPr marL="864000" lvl="1" indent="-324000">
              <a:spcBef>
                <a:spcPts val="567"/>
              </a:spcBef>
              <a:buClr>
                <a:srgbClr val="000000"/>
              </a:buClr>
              <a:buSzPct val="45000"/>
              <a:buFont typeface="Wingdings" charset="2"/>
              <a:buChar char=""/>
            </a:pPr>
            <a:r>
              <a:rPr lang="en-CA" sz="1800" b="0" strike="noStrike" spc="-1">
                <a:latin typeface="Nirmala UI Semilight"/>
              </a:rPr>
              <a:t>Subscribers get events off of the queue</a:t>
            </a:r>
          </a:p>
          <a:p>
            <a:pPr marL="864000" lvl="1" indent="-324000">
              <a:spcBef>
                <a:spcPts val="567"/>
              </a:spcBef>
              <a:buClr>
                <a:srgbClr val="000000"/>
              </a:buClr>
              <a:buSzPct val="45000"/>
              <a:buFont typeface="Wingdings" charset="2"/>
              <a:buChar char=""/>
            </a:pPr>
            <a:r>
              <a:rPr lang="en-CA" sz="1800" b="0" strike="noStrike" spc="-1">
                <a:latin typeface="Nirmala UI Semilight"/>
              </a:rPr>
              <a:t>Generally referred to as the “pub-sub” model</a:t>
            </a:r>
          </a:p>
          <a:p>
            <a:pPr marL="432000" indent="-324000">
              <a:spcBef>
                <a:spcPts val="1134"/>
              </a:spcBef>
              <a:buClr>
                <a:srgbClr val="000000"/>
              </a:buClr>
              <a:buSzPct val="45000"/>
              <a:buFont typeface="Wingdings" charset="2"/>
              <a:buChar char=""/>
            </a:pPr>
            <a:r>
              <a:rPr lang="en-CA" sz="2400" b="0" strike="noStrike" spc="-1">
                <a:latin typeface="Nirmala UI Semilight"/>
              </a:rPr>
              <a:t>The most common technology used is Kafka </a:t>
            </a:r>
          </a:p>
          <a:p>
            <a:pPr marL="864000" lvl="1" indent="-324000">
              <a:spcBef>
                <a:spcPts val="567"/>
              </a:spcBef>
              <a:buClr>
                <a:srgbClr val="000000"/>
              </a:buClr>
              <a:buSzPct val="45000"/>
              <a:buFont typeface="Wingdings" charset="2"/>
              <a:buChar char=""/>
            </a:pPr>
            <a:r>
              <a:rPr lang="en-CA" sz="1800" b="0" strike="noStrike" spc="-1">
                <a:latin typeface="Nirmala UI Semilight"/>
              </a:rPr>
              <a:t>Acts as a asynchronous buffer between publishers and subscribers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Kafka Concepts</a:t>
            </a:r>
          </a:p>
        </p:txBody>
      </p:sp>
      <p:sp>
        <p:nvSpPr>
          <p:cNvPr id="43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Kafka a basic unit of data is a 'message'</a:t>
            </a:r>
          </a:p>
          <a:p>
            <a:pPr marL="864000" lvl="1" indent="-324000">
              <a:spcBef>
                <a:spcPts val="567"/>
              </a:spcBef>
              <a:buClr>
                <a:srgbClr val="000000"/>
              </a:buClr>
              <a:buSzPct val="45000"/>
              <a:buFont typeface="Wingdings" charset="2"/>
              <a:buChar char=""/>
            </a:pPr>
            <a:r>
              <a:rPr lang="en-CA" sz="1800" b="0" strike="noStrike" spc="-1">
                <a:latin typeface="Nirmala UI Semilight"/>
              </a:rPr>
              <a:t>Message can be email / connection request / alert event</a:t>
            </a:r>
          </a:p>
          <a:p>
            <a:pPr marL="432000" indent="-324000">
              <a:spcBef>
                <a:spcPts val="1134"/>
              </a:spcBef>
              <a:buClr>
                <a:srgbClr val="000000"/>
              </a:buClr>
              <a:buSzPct val="45000"/>
              <a:buFont typeface="Wingdings" charset="2"/>
              <a:buChar char=""/>
            </a:pPr>
            <a:r>
              <a:rPr lang="en-CA" sz="2400" b="0" strike="noStrike" spc="-1">
                <a:latin typeface="Nirmala UI Semilight"/>
              </a:rPr>
              <a:t>Messages are stored in 'topics'</a:t>
            </a:r>
          </a:p>
          <a:p>
            <a:pPr marL="864000" lvl="1" indent="-324000">
              <a:spcBef>
                <a:spcPts val="567"/>
              </a:spcBef>
              <a:buClr>
                <a:srgbClr val="000000"/>
              </a:buClr>
              <a:buSzPct val="45000"/>
              <a:buFont typeface="Wingdings" charset="2"/>
              <a:buChar char=""/>
            </a:pPr>
            <a:r>
              <a:rPr lang="en-CA" sz="1800" b="0" strike="noStrike" spc="-1">
                <a:latin typeface="Nirmala UI Semilight"/>
              </a:rPr>
              <a:t>Topics are like 'queues'</a:t>
            </a:r>
          </a:p>
          <a:p>
            <a:pPr marL="864000" lvl="1" indent="-324000">
              <a:spcBef>
                <a:spcPts val="567"/>
              </a:spcBef>
              <a:buClr>
                <a:srgbClr val="000000"/>
              </a:buClr>
              <a:buSzPct val="45000"/>
              <a:buFont typeface="Wingdings" charset="2"/>
              <a:buChar char=""/>
            </a:pPr>
            <a:r>
              <a:rPr lang="en-CA" sz="1800" b="0" strike="noStrike" spc="-1">
                <a:latin typeface="Nirmala UI Semilight"/>
              </a:rPr>
              <a:t>Sample topics could be: emails / alerts</a:t>
            </a:r>
          </a:p>
        </p:txBody>
      </p:sp>
      <p:pic>
        <p:nvPicPr>
          <p:cNvPr id="438" name="Picture 26"/>
          <p:cNvPicPr/>
          <p:nvPr/>
        </p:nvPicPr>
        <p:blipFill>
          <a:blip r:embed="rId2"/>
          <a:stretch/>
        </p:blipFill>
        <p:spPr>
          <a:xfrm>
            <a:off x="3004560" y="3420000"/>
            <a:ext cx="5275800" cy="30060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Kafka Architecture</a:t>
            </a:r>
          </a:p>
        </p:txBody>
      </p:sp>
      <p:pic>
        <p:nvPicPr>
          <p:cNvPr id="440" name="Picture 35"/>
          <p:cNvPicPr/>
          <p:nvPr/>
        </p:nvPicPr>
        <p:blipFill>
          <a:blip r:embed="rId2"/>
          <a:stretch/>
        </p:blipFill>
        <p:spPr>
          <a:xfrm>
            <a:off x="3590640" y="1260000"/>
            <a:ext cx="3789720" cy="45972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Kafka Architecture</a:t>
            </a:r>
          </a:p>
        </p:txBody>
      </p:sp>
      <p:pic>
        <p:nvPicPr>
          <p:cNvPr id="442" name="Picture 39"/>
          <p:cNvPicPr/>
          <p:nvPr/>
        </p:nvPicPr>
        <p:blipFill>
          <a:blip r:embed="rId2"/>
          <a:stretch/>
        </p:blipFill>
        <p:spPr>
          <a:xfrm>
            <a:off x="2309760" y="885960"/>
            <a:ext cx="6870240" cy="52599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Hybrid Microservice</a:t>
            </a:r>
          </a:p>
        </p:txBody>
      </p:sp>
      <p:sp>
        <p:nvSpPr>
          <p:cNvPr id="444"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Often, microservice architecture is hybrid</a:t>
            </a:r>
          </a:p>
          <a:p>
            <a:pPr marL="864000" lvl="1" indent="-324000">
              <a:spcBef>
                <a:spcPts val="567"/>
              </a:spcBef>
              <a:buClr>
                <a:srgbClr val="000000"/>
              </a:buClr>
              <a:buSzPct val="45000"/>
              <a:buFont typeface="Wingdings" charset="2"/>
              <a:buChar char=""/>
            </a:pPr>
            <a:r>
              <a:rPr lang="en-CA" sz="1800" b="0" strike="noStrike" spc="-1">
                <a:latin typeface="Nirmala UI Semilight"/>
              </a:rPr>
              <a:t>Parts of the service are request based</a:t>
            </a:r>
          </a:p>
          <a:p>
            <a:pPr marL="864000" lvl="1" indent="-324000">
              <a:spcBef>
                <a:spcPts val="567"/>
              </a:spcBef>
              <a:buClr>
                <a:srgbClr val="000000"/>
              </a:buClr>
              <a:buSzPct val="45000"/>
              <a:buFont typeface="Wingdings" charset="2"/>
              <a:buChar char=""/>
            </a:pPr>
            <a:r>
              <a:rPr lang="en-CA" sz="1800" b="0" strike="noStrike" spc="-1">
                <a:latin typeface="Nirmala UI Semilight"/>
              </a:rPr>
              <a:t>Parts of the service are event based</a:t>
            </a:r>
          </a:p>
          <a:p>
            <a:pPr marL="864000" lvl="1" indent="-324000">
              <a:spcBef>
                <a:spcPts val="567"/>
              </a:spcBef>
              <a:buClr>
                <a:srgbClr val="000000"/>
              </a:buClr>
              <a:buSzPct val="45000"/>
              <a:buFont typeface="Wingdings" charset="2"/>
              <a:buChar char=""/>
            </a:pPr>
            <a:r>
              <a:rPr lang="en-CA" sz="1800" b="0" strike="noStrike" spc="-1">
                <a:latin typeface="Nirmala UI Semilight"/>
              </a:rPr>
              <a:t>Coupling</a:t>
            </a:r>
          </a:p>
          <a:p>
            <a:pPr marL="1296000" lvl="2" indent="-288000">
              <a:spcBef>
                <a:spcPts val="850"/>
              </a:spcBef>
              <a:buClr>
                <a:srgbClr val="000000"/>
              </a:buClr>
              <a:buSzPct val="45000"/>
              <a:buFont typeface="Wingdings" charset="2"/>
              <a:buChar char=""/>
            </a:pPr>
            <a:r>
              <a:rPr lang="en-CA" sz="1400" b="0" strike="noStrike" spc="-1">
                <a:latin typeface="Nirmala UI Semilight"/>
              </a:rPr>
              <a:t>Message based are more tightly coupled ecause they require the message be sent to an endpoint</a:t>
            </a:r>
          </a:p>
          <a:p>
            <a:pPr marL="1296000" lvl="2" indent="-288000">
              <a:spcBef>
                <a:spcPts val="850"/>
              </a:spcBef>
              <a:buClr>
                <a:srgbClr val="000000"/>
              </a:buClr>
              <a:buSzPct val="45000"/>
              <a:buFont typeface="Wingdings" charset="2"/>
              <a:buChar char=""/>
            </a:pPr>
            <a:r>
              <a:rPr lang="en-CA" sz="1400" b="0" strike="noStrike" spc="-1">
                <a:latin typeface="Nirmala UI Semilight"/>
              </a:rPr>
              <a:t>Event based are more loosely coupled because requests are buffered in a queue</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Kafka Architecture</a:t>
            </a:r>
          </a:p>
        </p:txBody>
      </p:sp>
      <p:pic>
        <p:nvPicPr>
          <p:cNvPr id="446" name="Picture 445"/>
          <p:cNvPicPr/>
          <p:nvPr/>
        </p:nvPicPr>
        <p:blipFill>
          <a:blip r:embed="rId2"/>
          <a:stretch/>
        </p:blipFill>
        <p:spPr>
          <a:xfrm>
            <a:off x="3060000" y="1300320"/>
            <a:ext cx="5508000" cy="51004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Transactional State </a:t>
            </a:r>
          </a:p>
        </p:txBody>
      </p:sp>
      <p:sp>
        <p:nvSpPr>
          <p:cNvPr id="44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Does an incoming message require a synchronous response?</a:t>
            </a:r>
          </a:p>
          <a:p>
            <a:pPr marL="432000" indent="-324000">
              <a:spcBef>
                <a:spcPts val="1134"/>
              </a:spcBef>
              <a:buClr>
                <a:srgbClr val="000000"/>
              </a:buClr>
              <a:buSzPct val="45000"/>
              <a:buFont typeface="Wingdings" charset="2"/>
              <a:buChar char=""/>
            </a:pPr>
            <a:r>
              <a:rPr lang="en-CA" sz="2400" b="0" strike="noStrike" spc="-1">
                <a:latin typeface="Nirmala UI Semilight"/>
              </a:rPr>
              <a:t>Does the incoming message represent a request or an event?</a:t>
            </a:r>
          </a:p>
          <a:p>
            <a:pPr marL="864000" lvl="1" indent="-324000">
              <a:spcBef>
                <a:spcPts val="567"/>
              </a:spcBef>
              <a:buClr>
                <a:srgbClr val="000000"/>
              </a:buClr>
              <a:buSzPct val="45000"/>
              <a:buFont typeface="Wingdings" charset="2"/>
              <a:buChar char=""/>
            </a:pPr>
            <a:r>
              <a:rPr lang="en-CA" sz="1800" b="0" strike="noStrike" spc="-1">
                <a:latin typeface="Nirmala UI Semilight"/>
              </a:rPr>
              <a:t>Requests usually kick off a business process or use case</a:t>
            </a:r>
          </a:p>
          <a:p>
            <a:pPr marL="864000" lvl="1" indent="-324000">
              <a:spcBef>
                <a:spcPts val="567"/>
              </a:spcBef>
              <a:buClr>
                <a:srgbClr val="000000"/>
              </a:buClr>
              <a:buSzPct val="45000"/>
              <a:buFont typeface="Wingdings" charset="2"/>
              <a:buChar char=""/>
            </a:pPr>
            <a:r>
              <a:rPr lang="en-CA" sz="1800" b="0" strike="noStrike" spc="-1">
                <a:latin typeface="Nirmala UI Semilight"/>
              </a:rPr>
              <a:t>Events just happen “out there” and can be dealt with in isolation</a:t>
            </a:r>
          </a:p>
          <a:p>
            <a:pPr marL="864000" lvl="1" indent="-324000">
              <a:spcBef>
                <a:spcPts val="567"/>
              </a:spcBef>
              <a:buClr>
                <a:srgbClr val="000000"/>
              </a:buClr>
              <a:buSzPct val="45000"/>
              <a:buFont typeface="Wingdings" charset="2"/>
              <a:buChar char=""/>
            </a:pPr>
            <a:r>
              <a:rPr lang="en-CA" sz="1800" b="0" strike="noStrike" spc="-1">
                <a:latin typeface="Nirmala UI Semilight"/>
              </a:rPr>
              <a:t>Events tend to stream from event sources, requests originate from clients</a:t>
            </a:r>
          </a:p>
          <a:p>
            <a:pPr marL="432000" indent="-324000">
              <a:spcBef>
                <a:spcPts val="1134"/>
              </a:spcBef>
              <a:buClr>
                <a:srgbClr val="000000"/>
              </a:buClr>
              <a:buSzPct val="45000"/>
              <a:buFont typeface="Wingdings" charset="2"/>
              <a:buChar char=""/>
            </a:pPr>
            <a:r>
              <a:rPr lang="en-CA" sz="2400" b="0" strike="noStrike" spc="-1">
                <a:latin typeface="Nirmala UI Semilight"/>
              </a:rPr>
              <a:t>Do we need to maintain state?</a:t>
            </a:r>
          </a:p>
          <a:p>
            <a:pPr marL="864000" lvl="1" indent="-324000">
              <a:spcBef>
                <a:spcPts val="567"/>
              </a:spcBef>
              <a:buClr>
                <a:srgbClr val="000000"/>
              </a:buClr>
              <a:buSzPct val="45000"/>
              <a:buFont typeface="Wingdings" charset="2"/>
              <a:buChar char=""/>
            </a:pPr>
            <a:r>
              <a:rPr lang="en-CA" sz="1800" b="0" strike="noStrike" spc="-1">
                <a:latin typeface="Nirmala UI Semilight"/>
              </a:rPr>
              <a:t>Business processes often require tracking transactional state</a:t>
            </a:r>
          </a:p>
          <a:p>
            <a:pPr marL="864000" lvl="1" indent="-324000">
              <a:spcBef>
                <a:spcPts val="567"/>
              </a:spcBef>
              <a:buClr>
                <a:srgbClr val="000000"/>
              </a:buClr>
              <a:buSzPct val="45000"/>
              <a:buFont typeface="Wingdings" charset="2"/>
              <a:buChar char=""/>
            </a:pPr>
            <a:r>
              <a:rPr lang="en-CA" sz="1800" b="0" strike="noStrike" spc="-1">
                <a:latin typeface="Nirmala UI Semilight"/>
              </a:rPr>
              <a:t>Events are usually stateless</a:t>
            </a:r>
          </a:p>
          <a:p>
            <a:pPr marL="432000" indent="-324000">
              <a:spcBef>
                <a:spcPts val="1134"/>
              </a:spcBef>
              <a:buClr>
                <a:srgbClr val="000000"/>
              </a:buClr>
              <a:buSzPct val="45000"/>
              <a:buFont typeface="Wingdings" charset="2"/>
              <a:buChar char=""/>
            </a:pPr>
            <a:r>
              <a:rPr lang="en-CA" sz="2400" b="0" strike="noStrike" spc="-1">
                <a:latin typeface="Nirmala UI Semilight"/>
              </a:rPr>
              <a:t>What sort of scaling requirements do we have?</a:t>
            </a:r>
          </a:p>
          <a:p>
            <a:pPr marL="864000" lvl="1" indent="-324000">
              <a:spcBef>
                <a:spcPts val="567"/>
              </a:spcBef>
              <a:buClr>
                <a:srgbClr val="000000"/>
              </a:buClr>
              <a:buSzPct val="45000"/>
              <a:buFont typeface="Wingdings" charset="2"/>
              <a:buChar char=""/>
            </a:pPr>
            <a:r>
              <a:rPr lang="en-CA" sz="1800" b="0" strike="noStrike" spc="-1">
                <a:latin typeface="Nirmala UI Semilight"/>
              </a:rPr>
              <a:t>How we manage transactional state may depend on our scaling requirements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State Representation</a:t>
            </a:r>
          </a:p>
        </p:txBody>
      </p:sp>
      <p:pic>
        <p:nvPicPr>
          <p:cNvPr id="450" name="Picture 449"/>
          <p:cNvPicPr/>
          <p:nvPr/>
        </p:nvPicPr>
        <p:blipFill>
          <a:blip r:embed="rId2"/>
          <a:stretch/>
        </p:blipFill>
        <p:spPr>
          <a:xfrm>
            <a:off x="1261080" y="1165680"/>
            <a:ext cx="8561520" cy="45453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Monitoring</a:t>
            </a:r>
          </a:p>
        </p:txBody>
      </p:sp>
      <p:sp>
        <p:nvSpPr>
          <p:cNvPr id="452" name="PlaceHolder 2"/>
          <p:cNvSpPr>
            <a:spLocks noGrp="1"/>
          </p:cNvSpPr>
          <p:nvPr>
            <p:ph/>
          </p:nvPr>
        </p:nvSpPr>
        <p:spPr>
          <a:xfrm>
            <a:off x="424800" y="1051200"/>
            <a:ext cx="10994400" cy="82548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Monitoring is both proactive (detect early) and reactive (respond fast)</a:t>
            </a:r>
          </a:p>
          <a:p>
            <a:pPr marL="864000" lvl="1" indent="-324000">
              <a:spcBef>
                <a:spcPts val="567"/>
              </a:spcBef>
              <a:buClr>
                <a:srgbClr val="000000"/>
              </a:buClr>
              <a:buSzPct val="45000"/>
              <a:buFont typeface="Wingdings" charset="2"/>
              <a:buChar char=""/>
            </a:pPr>
            <a:r>
              <a:rPr lang="en-CA" sz="1800" b="0" strike="noStrike" spc="-1">
                <a:latin typeface="Nirmala UI Semilight"/>
              </a:rPr>
              <a:t>It spans multiple layers of the IT architecture</a:t>
            </a:r>
          </a:p>
        </p:txBody>
      </p:sp>
      <p:pic>
        <p:nvPicPr>
          <p:cNvPr id="453" name="Picture 452"/>
          <p:cNvPicPr/>
          <p:nvPr/>
        </p:nvPicPr>
        <p:blipFill>
          <a:blip r:embed="rId2"/>
          <a:stretch/>
        </p:blipFill>
        <p:spPr>
          <a:xfrm>
            <a:off x="2123640" y="2063880"/>
            <a:ext cx="7409160" cy="420912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Monitoring</a:t>
            </a:r>
          </a:p>
        </p:txBody>
      </p:sp>
      <p:sp>
        <p:nvSpPr>
          <p:cNvPr id="455" name="PlaceHolder 2"/>
          <p:cNvSpPr>
            <a:spLocks noGrp="1"/>
          </p:cNvSpPr>
          <p:nvPr>
            <p:ph/>
          </p:nvPr>
        </p:nvSpPr>
        <p:spPr>
          <a:xfrm>
            <a:off x="424800" y="1051200"/>
            <a:ext cx="10994400" cy="47959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Modern production support environments rely on</a:t>
            </a:r>
          </a:p>
          <a:p>
            <a:pPr marL="864000" lvl="1" indent="-324000">
              <a:spcBef>
                <a:spcPts val="567"/>
              </a:spcBef>
              <a:buClr>
                <a:srgbClr val="000000"/>
              </a:buClr>
              <a:buSzPct val="45000"/>
              <a:buFont typeface="Wingdings" charset="2"/>
              <a:buChar char=""/>
            </a:pPr>
            <a:r>
              <a:rPr lang="en-CA" sz="1800" b="0" i="1" strike="noStrike" spc="-1">
                <a:latin typeface="Nirmala UI Semilight"/>
              </a:rPr>
              <a:t>NOC (Network Operations Center):</a:t>
            </a:r>
            <a:r>
              <a:rPr lang="en-CA" sz="1800" b="0" strike="noStrike" spc="-1">
                <a:latin typeface="Nirmala UI Semilight"/>
              </a:rPr>
              <a:t> focuses on network health and uptime</a:t>
            </a:r>
          </a:p>
          <a:p>
            <a:pPr marL="864000" lvl="1" indent="-324000">
              <a:spcBef>
                <a:spcPts val="567"/>
              </a:spcBef>
              <a:buClr>
                <a:srgbClr val="000000"/>
              </a:buClr>
              <a:buSzPct val="45000"/>
              <a:buFont typeface="Wingdings" charset="2"/>
              <a:buChar char=""/>
            </a:pPr>
            <a:r>
              <a:rPr lang="en-CA" sz="1800" b="0" i="1" strike="noStrike" spc="-1">
                <a:latin typeface="Nirmala UI Semilight"/>
              </a:rPr>
              <a:t>SOC (Security Operations Center): </a:t>
            </a:r>
            <a:r>
              <a:rPr lang="en-CA" sz="1800" b="0" strike="noStrike" spc="-1">
                <a:latin typeface="Nirmala UI Semilight"/>
              </a:rPr>
              <a:t>monitors and responds to security threats</a:t>
            </a:r>
          </a:p>
          <a:p>
            <a:pPr marL="864000" lvl="1" indent="-324000">
              <a:spcBef>
                <a:spcPts val="567"/>
              </a:spcBef>
              <a:buClr>
                <a:srgbClr val="000000"/>
              </a:buClr>
              <a:buSzPct val="45000"/>
              <a:buFont typeface="Wingdings" charset="2"/>
              <a:buChar char=""/>
            </a:pPr>
            <a:r>
              <a:rPr lang="en-CA" sz="1800" b="0" i="1" strike="noStrike" spc="-1">
                <a:latin typeface="Nirmala UI Semilight"/>
              </a:rPr>
              <a:t>SRE (Site Reliability Engineering):</a:t>
            </a:r>
            <a:r>
              <a:rPr lang="en-CA" sz="1800" b="0" strike="noStrike" spc="-1">
                <a:latin typeface="Nirmala UI Semilight"/>
              </a:rPr>
              <a:t> automates reliability through IaC and observability</a:t>
            </a:r>
          </a:p>
          <a:p>
            <a:pPr marL="864000" lvl="1" indent="-324000">
              <a:spcBef>
                <a:spcPts val="567"/>
              </a:spcBef>
              <a:buClr>
                <a:srgbClr val="000000"/>
              </a:buClr>
              <a:buSzPct val="45000"/>
              <a:buFont typeface="Wingdings" charset="2"/>
              <a:buChar char=""/>
            </a:pPr>
            <a:r>
              <a:rPr lang="en-CA" sz="1800" b="0" i="1" strike="noStrike" spc="-1">
                <a:latin typeface="Nirmala UI Semilight"/>
              </a:rPr>
              <a:t>Ops Command Centers: </a:t>
            </a:r>
            <a:r>
              <a:rPr lang="en-CA" sz="1800" b="0" strike="noStrike" spc="-1">
                <a:latin typeface="Nirmala UI Semilight"/>
              </a:rPr>
              <a:t>integrated cross-domain response for high-impact incidents</a:t>
            </a:r>
          </a:p>
          <a:p>
            <a:pPr marL="432000" indent="-324000">
              <a:spcBef>
                <a:spcPts val="1134"/>
              </a:spcBef>
              <a:buClr>
                <a:srgbClr val="000000"/>
              </a:buClr>
              <a:buSzPct val="45000"/>
              <a:buFont typeface="Wingdings" charset="2"/>
              <a:buChar char=""/>
            </a:pPr>
            <a:r>
              <a:rPr lang="en-CA" sz="2400" b="0" strike="noStrike" spc="-1">
                <a:latin typeface="Nirmala UI Semilight"/>
              </a:rPr>
              <a:t>Monitoring is effective when it is</a:t>
            </a:r>
          </a:p>
          <a:p>
            <a:pPr marL="864000" lvl="1" indent="-324000">
              <a:spcBef>
                <a:spcPts val="567"/>
              </a:spcBef>
              <a:buClr>
                <a:srgbClr val="000000"/>
              </a:buClr>
              <a:buSzPct val="45000"/>
              <a:buFont typeface="Wingdings" charset="2"/>
              <a:buChar char=""/>
            </a:pPr>
            <a:r>
              <a:rPr lang="en-CA" sz="1800" b="0" i="1" strike="noStrike" spc="-1">
                <a:latin typeface="Nirmala UI Semilight"/>
              </a:rPr>
              <a:t>Integrated</a:t>
            </a:r>
            <a:r>
              <a:rPr lang="en-CA" sz="1800" b="0" strike="noStrike" spc="-1">
                <a:latin typeface="Nirmala UI Semilight"/>
              </a:rPr>
              <a:t>: unified dashboards across systems</a:t>
            </a:r>
          </a:p>
          <a:p>
            <a:pPr marL="864000" lvl="1" indent="-324000">
              <a:spcBef>
                <a:spcPts val="567"/>
              </a:spcBef>
              <a:buClr>
                <a:srgbClr val="000000"/>
              </a:buClr>
              <a:buSzPct val="45000"/>
              <a:buFont typeface="Wingdings" charset="2"/>
              <a:buChar char=""/>
            </a:pPr>
            <a:r>
              <a:rPr lang="en-CA" sz="1800" b="0" i="1" strike="noStrike" spc="-1">
                <a:latin typeface="Nirmala UI Semilight"/>
              </a:rPr>
              <a:t>Contextual</a:t>
            </a:r>
            <a:r>
              <a:rPr lang="en-CA" sz="1800" b="0" strike="noStrike" spc="-1">
                <a:latin typeface="Nirmala UI Semilight"/>
              </a:rPr>
              <a:t>: aligned with business processes and risk criticality</a:t>
            </a:r>
          </a:p>
          <a:p>
            <a:pPr marL="864000" lvl="1" indent="-324000">
              <a:spcBef>
                <a:spcPts val="567"/>
              </a:spcBef>
              <a:buClr>
                <a:srgbClr val="000000"/>
              </a:buClr>
              <a:buSzPct val="45000"/>
              <a:buFont typeface="Wingdings" charset="2"/>
              <a:buChar char=""/>
            </a:pPr>
            <a:r>
              <a:rPr lang="en-CA" sz="1800" b="0" i="1" strike="noStrike" spc="-1">
                <a:latin typeface="Nirmala UI Semilight"/>
              </a:rPr>
              <a:t>Actionable</a:t>
            </a:r>
            <a:r>
              <a:rPr lang="en-CA" sz="1800" b="0" strike="noStrike" spc="-1">
                <a:latin typeface="Nirmala UI Semilight"/>
              </a:rPr>
              <a:t>: alerts correlate to meaningful incidents, not noise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Technologies</a:t>
            </a:r>
          </a:p>
        </p:txBody>
      </p:sp>
      <p:sp>
        <p:nvSpPr>
          <p:cNvPr id="32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technology stacks are always evolving</a:t>
            </a:r>
          </a:p>
          <a:p>
            <a:pPr marL="864000" lvl="1" indent="-324000">
              <a:spcBef>
                <a:spcPts val="567"/>
              </a:spcBef>
              <a:buClr>
                <a:srgbClr val="000000"/>
              </a:buClr>
              <a:buSzPct val="45000"/>
              <a:buFont typeface="Wingdings" charset="2"/>
              <a:buChar char=""/>
            </a:pPr>
            <a:r>
              <a:rPr lang="en-CA" sz="1800" b="0" strike="noStrike" spc="-1">
                <a:latin typeface="Nirmala UI Semilight"/>
              </a:rPr>
              <a:t>New technology is always being developed</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Internet, more powerful processors, larger data storage capacities</a:t>
            </a:r>
          </a:p>
          <a:p>
            <a:pPr marL="864000" lvl="1" indent="-324000">
              <a:spcBef>
                <a:spcPts val="567"/>
              </a:spcBef>
              <a:buClr>
                <a:srgbClr val="000000"/>
              </a:buClr>
              <a:buSzPct val="45000"/>
              <a:buFont typeface="Wingdings" charset="2"/>
              <a:buChar char=""/>
            </a:pPr>
            <a:r>
              <a:rPr lang="en-CA" sz="1800" b="0" strike="noStrike" spc="-1">
                <a:latin typeface="Nirmala UI Semilight"/>
              </a:rPr>
              <a:t>New uses for technology emerge</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on-line banking</a:t>
            </a:r>
          </a:p>
          <a:p>
            <a:pPr marL="432000" indent="-324000">
              <a:spcBef>
                <a:spcPts val="1134"/>
              </a:spcBef>
              <a:buClr>
                <a:srgbClr val="000000"/>
              </a:buClr>
              <a:buSzPct val="45000"/>
              <a:buFont typeface="Wingdings" charset="2"/>
              <a:buChar char=""/>
            </a:pPr>
            <a:r>
              <a:rPr lang="en-CA" sz="2400" b="0" strike="noStrike" spc="-1">
                <a:latin typeface="Nirmala UI Semilight"/>
              </a:rPr>
              <a:t>The historical phases of operational systems</a:t>
            </a:r>
          </a:p>
          <a:p>
            <a:pPr marL="864000" lvl="1" indent="-324000">
              <a:spcBef>
                <a:spcPts val="567"/>
              </a:spcBef>
              <a:buClr>
                <a:srgbClr val="000000"/>
              </a:buClr>
              <a:buSzPct val="45000"/>
              <a:buFont typeface="Wingdings" charset="2"/>
              <a:buChar char=""/>
            </a:pPr>
            <a:r>
              <a:rPr lang="en-CA" sz="1800" b="0" strike="noStrike" spc="-1">
                <a:latin typeface="Nirmala UI Semilight"/>
              </a:rPr>
              <a:t>Legacy monolith systems – usually mainframes</a:t>
            </a:r>
          </a:p>
          <a:p>
            <a:pPr marL="864000" lvl="1" indent="-324000">
              <a:spcBef>
                <a:spcPts val="567"/>
              </a:spcBef>
              <a:buClr>
                <a:srgbClr val="000000"/>
              </a:buClr>
              <a:buSzPct val="45000"/>
              <a:buFont typeface="Wingdings" charset="2"/>
              <a:buChar char=""/>
            </a:pPr>
            <a:r>
              <a:rPr lang="en-CA" sz="1800" b="0" strike="noStrike" spc="-1">
                <a:latin typeface="Nirmala UI Semilight"/>
              </a:rPr>
              <a:t>Distributed client-server systems often based on web technologies</a:t>
            </a:r>
          </a:p>
          <a:p>
            <a:pPr marL="864000" lvl="1" indent="-324000">
              <a:spcBef>
                <a:spcPts val="567"/>
              </a:spcBef>
              <a:buClr>
                <a:srgbClr val="000000"/>
              </a:buClr>
              <a:buSzPct val="45000"/>
              <a:buFont typeface="Wingdings" charset="2"/>
              <a:buChar char=""/>
            </a:pPr>
            <a:r>
              <a:rPr lang="en-CA" sz="1800" b="0" strike="noStrike" spc="-1">
                <a:latin typeface="Nirmala UI Semilight"/>
              </a:rPr>
              <a:t>Microservices, characteristic of modern systems</a:t>
            </a:r>
          </a:p>
          <a:p>
            <a:pPr marL="864000" lvl="1" indent="-324000">
              <a:spcBef>
                <a:spcPts val="567"/>
              </a:spcBef>
              <a:buClr>
                <a:srgbClr val="000000"/>
              </a:buClr>
              <a:buSzPct val="45000"/>
              <a:buFont typeface="Wingdings" charset="2"/>
              <a:buChar char=""/>
            </a:pPr>
            <a:r>
              <a:rPr lang="en-CA" sz="1800" b="0" strike="noStrike" spc="-1">
                <a:latin typeface="Nirmala UI Semilight"/>
              </a:rPr>
              <a:t>Cloud services which can provide an operations environment</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Monitoring Tools</a:t>
            </a:r>
          </a:p>
        </p:txBody>
      </p:sp>
      <p:sp>
        <p:nvSpPr>
          <p:cNvPr id="457" name="PlaceHolder 2"/>
          <p:cNvSpPr>
            <a:spLocks noGrp="1"/>
          </p:cNvSpPr>
          <p:nvPr>
            <p:ph/>
          </p:nvPr>
        </p:nvSpPr>
        <p:spPr>
          <a:xfrm>
            <a:off x="424800" y="1051200"/>
            <a:ext cx="10994400" cy="47959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Legacy operations (mainframes and monoliths)</a:t>
            </a:r>
          </a:p>
          <a:p>
            <a:pPr marL="864000" lvl="1" indent="-324000">
              <a:spcBef>
                <a:spcPts val="567"/>
              </a:spcBef>
              <a:buClr>
                <a:srgbClr val="000000"/>
              </a:buClr>
              <a:buSzPct val="45000"/>
              <a:buFont typeface="Wingdings" charset="2"/>
              <a:buChar char=""/>
            </a:pPr>
            <a:r>
              <a:rPr lang="en-CA" sz="1800" b="0" strike="noStrike" spc="-1">
                <a:latin typeface="Nirmala UI Semilight"/>
              </a:rPr>
              <a:t>Typically centralized systems with batch processes and predictable workloads</a:t>
            </a:r>
          </a:p>
          <a:p>
            <a:pPr marL="864000" lvl="1" indent="-324000">
              <a:spcBef>
                <a:spcPts val="567"/>
              </a:spcBef>
              <a:buClr>
                <a:srgbClr val="000000"/>
              </a:buClr>
              <a:buSzPct val="45000"/>
              <a:buFont typeface="Wingdings" charset="2"/>
              <a:buChar char=""/>
            </a:pPr>
            <a:r>
              <a:rPr lang="en-CA" sz="1800" b="0" strike="noStrike" spc="-1">
                <a:latin typeface="Nirmala UI Semilight"/>
              </a:rPr>
              <a:t>Monitoring focuses on job completion, I/O throughput, and storage utilization</a:t>
            </a:r>
          </a:p>
          <a:p>
            <a:pPr marL="432000" indent="-324000">
              <a:spcBef>
                <a:spcPts val="1134"/>
              </a:spcBef>
              <a:buClr>
                <a:srgbClr val="000000"/>
              </a:buClr>
              <a:buSzPct val="45000"/>
              <a:buFont typeface="Wingdings" charset="2"/>
              <a:buChar char=""/>
            </a:pPr>
            <a:r>
              <a:rPr lang="en-CA" sz="2400" b="0" strike="noStrike" spc="-1">
                <a:latin typeface="Nirmala UI Semilight"/>
              </a:rPr>
              <a:t>Distributed and web-based operations</a:t>
            </a:r>
          </a:p>
          <a:p>
            <a:pPr marL="864000" lvl="1" indent="-324000">
              <a:spcBef>
                <a:spcPts val="567"/>
              </a:spcBef>
              <a:buClr>
                <a:srgbClr val="000000"/>
              </a:buClr>
              <a:buSzPct val="45000"/>
              <a:buFont typeface="Wingdings" charset="2"/>
              <a:buChar char=""/>
            </a:pPr>
            <a:r>
              <a:rPr lang="en-CA" sz="1800" b="0" strike="noStrike" spc="-1">
                <a:latin typeface="Nirmala UI Semilight"/>
              </a:rPr>
              <a:t>Multi-tier architectures (web, app, DB)</a:t>
            </a:r>
          </a:p>
          <a:p>
            <a:pPr marL="864000" lvl="1" indent="-324000">
              <a:spcBef>
                <a:spcPts val="567"/>
              </a:spcBef>
              <a:buClr>
                <a:srgbClr val="000000"/>
              </a:buClr>
              <a:buSzPct val="45000"/>
              <a:buFont typeface="Wingdings" charset="2"/>
              <a:buChar char=""/>
            </a:pPr>
            <a:r>
              <a:rPr lang="en-CA" sz="1800" b="0" strike="noStrike" spc="-1">
                <a:latin typeface="Nirmala UI Semilight"/>
              </a:rPr>
              <a:t>Use of middleware, load balancers, and APIs</a:t>
            </a:r>
          </a:p>
          <a:p>
            <a:pPr marL="864000" lvl="1" indent="-324000">
              <a:spcBef>
                <a:spcPts val="567"/>
              </a:spcBef>
              <a:buClr>
                <a:srgbClr val="000000"/>
              </a:buClr>
              <a:buSzPct val="45000"/>
              <a:buFont typeface="Wingdings" charset="2"/>
              <a:buChar char=""/>
            </a:pPr>
            <a:r>
              <a:rPr lang="en-CA" sz="1800" b="0" strike="noStrike" spc="-1">
                <a:latin typeface="Nirmala UI Semilight"/>
              </a:rPr>
              <a:t>Emphasis on end-to-end monitoring and dependency mapping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Monitoring Tools</a:t>
            </a:r>
          </a:p>
        </p:txBody>
      </p:sp>
      <p:sp>
        <p:nvSpPr>
          <p:cNvPr id="459" name="PlaceHolder 2"/>
          <p:cNvSpPr>
            <a:spLocks noGrp="1"/>
          </p:cNvSpPr>
          <p:nvPr>
            <p:ph/>
          </p:nvPr>
        </p:nvSpPr>
        <p:spPr>
          <a:xfrm>
            <a:off x="424800" y="1051200"/>
            <a:ext cx="10994400" cy="47959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Cloud and hybrid monitoring</a:t>
            </a:r>
          </a:p>
          <a:p>
            <a:pPr marL="864000" lvl="1" indent="-324000">
              <a:spcBef>
                <a:spcPts val="567"/>
              </a:spcBef>
              <a:buClr>
                <a:srgbClr val="000000"/>
              </a:buClr>
              <a:buSzPct val="45000"/>
              <a:buFont typeface="Wingdings" charset="2"/>
              <a:buChar char=""/>
            </a:pPr>
            <a:r>
              <a:rPr lang="en-CA" sz="1800" b="0" strike="noStrike" spc="-1">
                <a:latin typeface="Nirmala UI Semilight"/>
              </a:rPr>
              <a:t>Cloud-native services (AWS, Azure, GCP) provide integrated metrics, logging, and alerting </a:t>
            </a:r>
          </a:p>
          <a:p>
            <a:pPr marL="864000" lvl="1" indent="-324000">
              <a:spcBef>
                <a:spcPts val="567"/>
              </a:spcBef>
              <a:buClr>
                <a:srgbClr val="000000"/>
              </a:buClr>
              <a:buSzPct val="45000"/>
              <a:buFont typeface="Wingdings" charset="2"/>
              <a:buChar char=""/>
            </a:pPr>
            <a:r>
              <a:rPr lang="en-CA" sz="1800" b="0" strike="noStrike" spc="-1">
                <a:latin typeface="Nirmala UI Semilight"/>
              </a:rPr>
              <a:t>Hybrid architectures require federation of monitoring tools from the different operations environments</a:t>
            </a:r>
          </a:p>
          <a:p>
            <a:pPr marL="864000" lvl="1" indent="-324000">
              <a:spcBef>
                <a:spcPts val="567"/>
              </a:spcBef>
              <a:buClr>
                <a:srgbClr val="000000"/>
              </a:buClr>
              <a:buSzPct val="45000"/>
              <a:buFont typeface="Wingdings" charset="2"/>
              <a:buChar char=""/>
            </a:pPr>
            <a:r>
              <a:rPr lang="en-CA" sz="1800" b="0" strike="noStrike" spc="-1">
                <a:latin typeface="Nirmala UI Semilight"/>
              </a:rPr>
              <a:t>Use of AIOps (AI for IT Operations) to detect anomalies and predict outages</a:t>
            </a:r>
          </a:p>
          <a:p>
            <a:pPr marL="1296000" lvl="2" indent="-288000">
              <a:spcBef>
                <a:spcPts val="850"/>
              </a:spcBef>
              <a:buClr>
                <a:srgbClr val="000000"/>
              </a:buClr>
              <a:buSzPct val="45000"/>
              <a:buFont typeface="Wingdings" charset="2"/>
              <a:buChar char=""/>
            </a:pPr>
            <a:r>
              <a:rPr lang="en-CA" sz="1400" b="0" strike="noStrike" spc="-1">
                <a:latin typeface="Nirmala UI Semilight"/>
              </a:rPr>
              <a:t>Machine learning is used to do effective anomaly detection and deviations from baselines</a:t>
            </a:r>
          </a:p>
          <a:p>
            <a:pPr marL="1296000" lvl="2" indent="-288000">
              <a:spcBef>
                <a:spcPts val="850"/>
              </a:spcBef>
              <a:buClr>
                <a:srgbClr val="000000"/>
              </a:buClr>
              <a:buSzPct val="45000"/>
              <a:buFont typeface="Wingdings" charset="2"/>
              <a:buChar char=""/>
            </a:pPr>
            <a:r>
              <a:rPr lang="en-CA" sz="1400" b="0" strike="noStrike" spc="-1">
                <a:latin typeface="Nirmala UI Semilight"/>
              </a:rPr>
              <a:t>Does not replace human oversight and decision making</a:t>
            </a:r>
          </a:p>
          <a:p>
            <a:pPr marL="1296000" lvl="2" indent="-288000">
              <a:spcBef>
                <a:spcPts val="850"/>
              </a:spcBef>
              <a:buClr>
                <a:srgbClr val="000000"/>
              </a:buClr>
              <a:buSzPct val="45000"/>
              <a:buFont typeface="Wingdings" charset="2"/>
              <a:buChar char=""/>
            </a:pPr>
            <a:r>
              <a:rPr lang="en-CA" sz="1400" b="0" strike="noStrike" spc="-1">
                <a:latin typeface="Nirmala UI Semilight"/>
              </a:rPr>
              <a:t>Helps manage the massive amounts of data collection</a:t>
            </a:r>
          </a:p>
          <a:p>
            <a:pPr marL="1296000" lvl="2" indent="-288000">
              <a:spcBef>
                <a:spcPts val="850"/>
              </a:spcBef>
              <a:buClr>
                <a:srgbClr val="000000"/>
              </a:buClr>
              <a:buSzPct val="45000"/>
              <a:buFont typeface="Wingdings" charset="2"/>
              <a:buChar char=""/>
            </a:pPr>
            <a:r>
              <a:rPr lang="en-CA" sz="1400" b="0" strike="noStrike" spc="-1">
                <a:latin typeface="Nirmala UI Semilight"/>
              </a:rPr>
              <a:t>Helps filter out events that might be missed otherwise</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Monitoring Tools</a:t>
            </a:r>
          </a:p>
        </p:txBody>
      </p:sp>
      <p:sp>
        <p:nvSpPr>
          <p:cNvPr id="461" name="PlaceHolder 2"/>
          <p:cNvSpPr>
            <a:spLocks noGrp="1"/>
          </p:cNvSpPr>
          <p:nvPr>
            <p:ph/>
          </p:nvPr>
        </p:nvSpPr>
        <p:spPr>
          <a:xfrm>
            <a:off x="424800" y="1051200"/>
            <a:ext cx="10994400" cy="47959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DevOps and CICD</a:t>
            </a:r>
          </a:p>
          <a:p>
            <a:pPr marL="864000" lvl="1" indent="-324000">
              <a:spcBef>
                <a:spcPts val="567"/>
              </a:spcBef>
              <a:buClr>
                <a:srgbClr val="000000"/>
              </a:buClr>
              <a:buSzPct val="45000"/>
              <a:buFont typeface="Wingdings" charset="2"/>
              <a:buChar char=""/>
            </a:pPr>
            <a:r>
              <a:rPr lang="en-CA" sz="1800" b="0" strike="noStrike" spc="-1">
                <a:latin typeface="Nirmala UI Semilight"/>
              </a:rPr>
              <a:t>Monitoring embedded in the pipeline</a:t>
            </a:r>
          </a:p>
          <a:p>
            <a:pPr marL="864000" lvl="1" indent="-324000">
              <a:spcBef>
                <a:spcPts val="567"/>
              </a:spcBef>
              <a:buClr>
                <a:srgbClr val="000000"/>
              </a:buClr>
              <a:buSzPct val="45000"/>
              <a:buFont typeface="Wingdings" charset="2"/>
              <a:buChar char=""/>
            </a:pPr>
            <a:r>
              <a:rPr lang="en-CA" sz="1800" b="0" strike="noStrike" spc="-1">
                <a:latin typeface="Nirmala UI Semilight"/>
              </a:rPr>
              <a:t>Automated tests, deployment health checks, rollback automation</a:t>
            </a:r>
          </a:p>
          <a:p>
            <a:pPr marL="864000" lvl="1" indent="-324000">
              <a:spcBef>
                <a:spcPts val="567"/>
              </a:spcBef>
              <a:buClr>
                <a:srgbClr val="000000"/>
              </a:buClr>
              <a:buSzPct val="45000"/>
              <a:buFont typeface="Wingdings" charset="2"/>
              <a:buChar char=""/>
            </a:pPr>
            <a:r>
              <a:rPr lang="en-CA" sz="1800" b="0" strike="noStrike" spc="-1">
                <a:latin typeface="Nirmala UI Semilight"/>
              </a:rPr>
              <a:t>“Shift-left monitoring” goal is catching operational risks earlier in the lifecycle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Common Challenges in Operations</a:t>
            </a:r>
          </a:p>
        </p:txBody>
      </p:sp>
      <p:pic>
        <p:nvPicPr>
          <p:cNvPr id="463" name="Picture 462"/>
          <p:cNvPicPr/>
          <p:nvPr/>
        </p:nvPicPr>
        <p:blipFill>
          <a:blip r:embed="rId2"/>
          <a:stretch/>
        </p:blipFill>
        <p:spPr>
          <a:xfrm>
            <a:off x="1906560" y="1017000"/>
            <a:ext cx="7409160" cy="51519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a:t>
            </a:r>
          </a:p>
        </p:txBody>
      </p:sp>
      <p:pic>
        <p:nvPicPr>
          <p:cNvPr id="465" name="Picture 464"/>
          <p:cNvPicPr/>
          <p:nvPr/>
        </p:nvPicPr>
        <p:blipFill>
          <a:blip r:embed="rId2"/>
          <a:stretch/>
        </p:blipFill>
        <p:spPr>
          <a:xfrm>
            <a:off x="1086120" y="1425240"/>
            <a:ext cx="9771480" cy="34786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Best Practices</a:t>
            </a:r>
          </a:p>
        </p:txBody>
      </p:sp>
      <p:sp>
        <p:nvSpPr>
          <p:cNvPr id="467" name="PlaceHolder 2"/>
          <p:cNvSpPr>
            <a:spLocks noGrp="1"/>
          </p:cNvSpPr>
          <p:nvPr>
            <p:ph/>
          </p:nvPr>
        </p:nvSpPr>
        <p:spPr>
          <a:xfrm>
            <a:off x="424800" y="1051200"/>
            <a:ext cx="10994400" cy="47959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Define critical services and dependencies</a:t>
            </a:r>
          </a:p>
          <a:p>
            <a:pPr marL="864000" lvl="1" indent="-324000">
              <a:spcBef>
                <a:spcPts val="567"/>
              </a:spcBef>
              <a:buClr>
                <a:srgbClr val="000000"/>
              </a:buClr>
              <a:buSzPct val="45000"/>
              <a:buFont typeface="Wingdings" charset="2"/>
              <a:buChar char=""/>
            </a:pPr>
            <a:r>
              <a:rPr lang="en-CA" sz="1800" b="0" strike="noStrike" spc="-1">
                <a:latin typeface="Nirmala UI Semilight"/>
              </a:rPr>
              <a:t>Identify systems supporting mission-critical processes (e.g., payments, authentication)</a:t>
            </a:r>
          </a:p>
          <a:p>
            <a:pPr marL="864000" lvl="1" indent="-324000">
              <a:spcBef>
                <a:spcPts val="567"/>
              </a:spcBef>
              <a:buClr>
                <a:srgbClr val="000000"/>
              </a:buClr>
              <a:buSzPct val="45000"/>
              <a:buFont typeface="Wingdings" charset="2"/>
              <a:buChar char=""/>
            </a:pPr>
            <a:r>
              <a:rPr lang="en-CA" sz="1800" b="0" strike="noStrike" spc="-1">
                <a:latin typeface="Nirmala UI Semilight"/>
              </a:rPr>
              <a:t>Prioritize monitoring coverage accordingly</a:t>
            </a:r>
          </a:p>
          <a:p>
            <a:pPr marL="432000" indent="-324000">
              <a:spcBef>
                <a:spcPts val="1134"/>
              </a:spcBef>
              <a:buClr>
                <a:srgbClr val="000000"/>
              </a:buClr>
              <a:buSzPct val="45000"/>
              <a:buFont typeface="Wingdings" charset="2"/>
              <a:buChar char=""/>
            </a:pPr>
            <a:r>
              <a:rPr lang="en-CA" sz="2400" b="0" strike="noStrike" spc="-1">
                <a:latin typeface="Nirmala UI Semilight"/>
              </a:rPr>
              <a:t>Integrate security and operations monitoring</a:t>
            </a:r>
          </a:p>
          <a:p>
            <a:pPr marL="864000" lvl="1" indent="-324000">
              <a:spcBef>
                <a:spcPts val="567"/>
              </a:spcBef>
              <a:buClr>
                <a:srgbClr val="000000"/>
              </a:buClr>
              <a:buSzPct val="45000"/>
              <a:buFont typeface="Wingdings" charset="2"/>
              <a:buChar char=""/>
            </a:pPr>
            <a:r>
              <a:rPr lang="en-CA" sz="1800" b="0" strike="noStrike" spc="-1">
                <a:latin typeface="Nirmala UI Semilight"/>
              </a:rPr>
              <a:t>Correlate performance metrics with security events for unified situational awareness</a:t>
            </a:r>
          </a:p>
          <a:p>
            <a:pPr marL="432000" indent="-324000">
              <a:spcBef>
                <a:spcPts val="1134"/>
              </a:spcBef>
              <a:buClr>
                <a:srgbClr val="000000"/>
              </a:buClr>
              <a:buSzPct val="45000"/>
              <a:buFont typeface="Wingdings" charset="2"/>
              <a:buChar char=""/>
            </a:pPr>
            <a:r>
              <a:rPr lang="en-CA" sz="2400" b="0" strike="noStrike" spc="-1">
                <a:latin typeface="Nirmala UI Semilight"/>
              </a:rPr>
              <a:t>Implement observability architecture</a:t>
            </a:r>
          </a:p>
          <a:p>
            <a:pPr marL="864000" lvl="1" indent="-324000">
              <a:spcBef>
                <a:spcPts val="567"/>
              </a:spcBef>
              <a:buClr>
                <a:srgbClr val="000000"/>
              </a:buClr>
              <a:buSzPct val="45000"/>
              <a:buFont typeface="Wingdings" charset="2"/>
              <a:buChar char=""/>
            </a:pPr>
            <a:r>
              <a:rPr lang="en-CA" sz="1800" b="0" strike="noStrike" spc="-1">
                <a:latin typeface="Nirmala UI Semilight"/>
              </a:rPr>
              <a:t>Combine metrics, logs, and traces into a unified big picture</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Best Practices</a:t>
            </a:r>
          </a:p>
        </p:txBody>
      </p:sp>
      <p:sp>
        <p:nvSpPr>
          <p:cNvPr id="469" name="PlaceHolder 2"/>
          <p:cNvSpPr>
            <a:spLocks noGrp="1"/>
          </p:cNvSpPr>
          <p:nvPr>
            <p:ph/>
          </p:nvPr>
        </p:nvSpPr>
        <p:spPr>
          <a:xfrm>
            <a:off x="424800" y="1051200"/>
            <a:ext cx="10994400" cy="47959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Use predictive analytics and AIOps</a:t>
            </a:r>
          </a:p>
          <a:p>
            <a:pPr marL="864000" lvl="1" indent="-324000">
              <a:spcBef>
                <a:spcPts val="567"/>
              </a:spcBef>
              <a:buClr>
                <a:srgbClr val="000000"/>
              </a:buClr>
              <a:buSzPct val="45000"/>
              <a:buFont typeface="Wingdings" charset="2"/>
              <a:buChar char=""/>
            </a:pPr>
            <a:r>
              <a:rPr lang="en-CA" sz="1800" b="0" strike="noStrike" spc="-1">
                <a:latin typeface="Nirmala UI Semilight"/>
              </a:rPr>
              <a:t>Detect anomalies before they become incidents</a:t>
            </a:r>
          </a:p>
          <a:p>
            <a:pPr marL="864000" lvl="1" indent="-324000">
              <a:spcBef>
                <a:spcPts val="567"/>
              </a:spcBef>
              <a:buClr>
                <a:srgbClr val="000000"/>
              </a:buClr>
              <a:buSzPct val="45000"/>
              <a:buFont typeface="Wingdings" charset="2"/>
              <a:buChar char=""/>
            </a:pPr>
            <a:r>
              <a:rPr lang="en-CA" sz="1800" b="0" strike="noStrike" spc="-1">
                <a:latin typeface="Nirmala UI Semilight"/>
              </a:rPr>
              <a:t>Automate triage and escalation</a:t>
            </a:r>
          </a:p>
          <a:p>
            <a:pPr marL="432000" indent="-324000">
              <a:spcBef>
                <a:spcPts val="1134"/>
              </a:spcBef>
              <a:buClr>
                <a:srgbClr val="000000"/>
              </a:buClr>
              <a:buSzPct val="45000"/>
              <a:buFont typeface="Wingdings" charset="2"/>
              <a:buChar char=""/>
            </a:pPr>
            <a:r>
              <a:rPr lang="en-CA" sz="2400" b="0" strike="noStrike" spc="-1">
                <a:latin typeface="Nirmala UI Semilight"/>
              </a:rPr>
              <a:t>Embed resilience metrics</a:t>
            </a:r>
          </a:p>
          <a:p>
            <a:pPr marL="864000" lvl="1" indent="-324000">
              <a:spcBef>
                <a:spcPts val="567"/>
              </a:spcBef>
              <a:buClr>
                <a:srgbClr val="000000"/>
              </a:buClr>
              <a:buSzPct val="45000"/>
              <a:buFont typeface="Wingdings" charset="2"/>
              <a:buChar char=""/>
            </a:pPr>
            <a:r>
              <a:rPr lang="en-CA" sz="1800" b="0" strike="noStrike" spc="-1">
                <a:latin typeface="Nirmala UI Semilight"/>
              </a:rPr>
              <a:t>Track MTBF, MTTR, SLA breaches, and incident trends</a:t>
            </a:r>
          </a:p>
          <a:p>
            <a:pPr marL="864000" lvl="1" indent="-324000">
              <a:spcBef>
                <a:spcPts val="567"/>
              </a:spcBef>
              <a:buClr>
                <a:srgbClr val="000000"/>
              </a:buClr>
              <a:buSzPct val="45000"/>
              <a:buFont typeface="Wingdings" charset="2"/>
              <a:buChar char=""/>
            </a:pPr>
            <a:r>
              <a:rPr lang="en-CA" sz="1800" b="0" strike="noStrike" spc="-1">
                <a:latin typeface="Nirmala UI Semilight"/>
              </a:rPr>
              <a:t>Link them to risk appetite and tolerance thresholds</a:t>
            </a:r>
          </a:p>
          <a:p>
            <a:pPr marL="432000" indent="-324000">
              <a:spcBef>
                <a:spcPts val="1134"/>
              </a:spcBef>
              <a:buClr>
                <a:srgbClr val="000000"/>
              </a:buClr>
              <a:buSzPct val="45000"/>
              <a:buFont typeface="Wingdings" charset="2"/>
              <a:buChar char=""/>
            </a:pPr>
            <a:r>
              <a:rPr lang="en-CA" sz="2400" b="0" strike="noStrike" spc="-1">
                <a:latin typeface="Nirmala UI Semilight"/>
              </a:rPr>
              <a:t>Conduct regular drills and war-games</a:t>
            </a:r>
          </a:p>
          <a:p>
            <a:pPr marL="864000" lvl="1" indent="-324000">
              <a:spcBef>
                <a:spcPts val="567"/>
              </a:spcBef>
              <a:buClr>
                <a:srgbClr val="000000"/>
              </a:buClr>
              <a:buSzPct val="45000"/>
              <a:buFont typeface="Wingdings" charset="2"/>
              <a:buChar char=""/>
            </a:pPr>
            <a:r>
              <a:rPr lang="en-CA" sz="1800" b="0" strike="noStrike" spc="-1">
                <a:latin typeface="Nirmala UI Semilight"/>
              </a:rPr>
              <a:t>Use real monitoring data to simulate outage and recovery scenarios</a:t>
            </a:r>
          </a:p>
          <a:p>
            <a:pPr marL="864000" lvl="1" indent="-324000">
              <a:spcBef>
                <a:spcPts val="567"/>
              </a:spcBef>
              <a:buClr>
                <a:srgbClr val="000000"/>
              </a:buClr>
              <a:buSzPct val="45000"/>
              <a:buFont typeface="Wingdings" charset="2"/>
              <a:buChar char=""/>
            </a:pPr>
            <a:r>
              <a:rPr lang="en-CA" sz="1800" b="0" strike="noStrike" spc="-1">
                <a:latin typeface="Nirmala UI Semilight"/>
              </a:rPr>
              <a:t>Assess monitoring effectiveness and operator readiness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Process Maturity</a:t>
            </a:r>
          </a:p>
        </p:txBody>
      </p:sp>
      <p:pic>
        <p:nvPicPr>
          <p:cNvPr id="471" name="Picture 470"/>
          <p:cNvPicPr/>
          <p:nvPr/>
        </p:nvPicPr>
        <p:blipFill>
          <a:blip r:embed="rId2"/>
          <a:stretch/>
        </p:blipFill>
        <p:spPr>
          <a:xfrm>
            <a:off x="1397160" y="1175760"/>
            <a:ext cx="8564400" cy="41716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152640"/>
            <a:ext cx="10050840" cy="728640"/>
          </a:xfrm>
          <a:prstGeom prst="rect">
            <a:avLst/>
          </a:prstGeom>
          <a:noFill/>
          <a:ln w="0">
            <a:noFill/>
          </a:ln>
        </p:spPr>
        <p:txBody>
          <a:bodyPr anchor="b">
            <a:normAutofit/>
          </a:bodyPr>
          <a:lstStyle/>
          <a:p>
            <a:pPr>
              <a:lnSpc>
                <a:spcPct val="100000"/>
              </a:lnSpc>
              <a:buNone/>
              <a:tabLst>
                <a:tab pos="0" algn="l"/>
              </a:tabLst>
            </a:pPr>
            <a:r>
              <a:rPr lang="en-US" sz="3600" b="0" strike="noStrike" cap="all" spc="-60">
                <a:solidFill>
                  <a:srgbClr val="D1282E"/>
                </a:solidFill>
                <a:latin typeface="Leelawadee UI Semilight"/>
              </a:rPr>
              <a:t>Q&amp;A and open discussion</a:t>
            </a:r>
            <a:endParaRPr lang="en-CA" sz="3600" b="0" strike="noStrike" spc="-1">
              <a:latin typeface="Arial"/>
            </a:endParaRPr>
          </a:p>
        </p:txBody>
      </p:sp>
      <p:pic>
        <p:nvPicPr>
          <p:cNvPr id="473" name="Content Placeholder 2"/>
          <p:cNvPicPr/>
          <p:nvPr/>
        </p:nvPicPr>
        <p:blipFill>
          <a:blip r:embed="rId3"/>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lstStyle/>
          <a:p>
            <a:r>
              <a:t>© 2025 Innovation In Software Corporation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Operations Technologies</a:t>
            </a:r>
          </a:p>
        </p:txBody>
      </p:sp>
      <p:sp>
        <p:nvSpPr>
          <p:cNvPr id="330"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All stacks have to supply common core functions</a:t>
            </a:r>
          </a:p>
          <a:p>
            <a:pPr marL="864000" lvl="1" indent="-324000">
              <a:spcBef>
                <a:spcPts val="567"/>
              </a:spcBef>
              <a:buClr>
                <a:srgbClr val="000000"/>
              </a:buClr>
              <a:buSzPct val="45000"/>
              <a:buFont typeface="Wingdings" charset="2"/>
              <a:buChar char=""/>
            </a:pPr>
            <a:r>
              <a:rPr lang="en-CA" sz="1800" b="0" i="1" strike="noStrike" spc="-1">
                <a:latin typeface="Nirmala UI Semilight"/>
              </a:rPr>
              <a:t>Incident management</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Logging, classifying, triaging, and resolving incidents</a:t>
            </a:r>
          </a:p>
          <a:p>
            <a:pPr marL="864000" lvl="1" indent="-324000">
              <a:spcBef>
                <a:spcPts val="567"/>
              </a:spcBef>
              <a:buClr>
                <a:srgbClr val="000000"/>
              </a:buClr>
              <a:buSzPct val="45000"/>
              <a:buFont typeface="Wingdings" charset="2"/>
              <a:buChar char=""/>
            </a:pPr>
            <a:r>
              <a:rPr lang="en-CA" sz="1800" b="0" i="1" strike="noStrike" spc="-1">
                <a:latin typeface="Nirmala UI Semilight"/>
              </a:rPr>
              <a:t>Problem management</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Analyzing root causes and recurring faults to prevent repetition</a:t>
            </a:r>
          </a:p>
          <a:p>
            <a:pPr marL="864000" lvl="1" indent="-324000">
              <a:spcBef>
                <a:spcPts val="567"/>
              </a:spcBef>
              <a:buClr>
                <a:srgbClr val="000000"/>
              </a:buClr>
              <a:buSzPct val="45000"/>
              <a:buFont typeface="Wingdings" charset="2"/>
              <a:buChar char=""/>
            </a:pPr>
            <a:r>
              <a:rPr lang="en-CA" sz="1800" b="0" i="1" strike="noStrike" spc="-1">
                <a:latin typeface="Nirmala UI Semilight"/>
              </a:rPr>
              <a:t>Change management</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Ensuring system changes are tested, reviewed, and implemented safely</a:t>
            </a:r>
          </a:p>
          <a:p>
            <a:pPr marL="864000" lvl="1" indent="-324000">
              <a:spcBef>
                <a:spcPts val="567"/>
              </a:spcBef>
              <a:buClr>
                <a:srgbClr val="000000"/>
              </a:buClr>
              <a:buSzPct val="45000"/>
              <a:buFont typeface="Wingdings" charset="2"/>
              <a:buChar char=""/>
            </a:pPr>
            <a:r>
              <a:rPr lang="en-CA" sz="1800" b="0" i="1" strike="noStrike" spc="-1">
                <a:latin typeface="Nirmala UI Semilight"/>
              </a:rPr>
              <a:t>Configuration management</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Maintaining a configuration management database to track and document dependencies within the Ops environment</a:t>
            </a:r>
          </a:p>
          <a:p>
            <a:pPr marL="864000" lvl="1" indent="-324000">
              <a:spcBef>
                <a:spcPts val="567"/>
              </a:spcBef>
              <a:buClr>
                <a:srgbClr val="000000"/>
              </a:buClr>
              <a:buSzPct val="45000"/>
              <a:buFont typeface="Wingdings" charset="2"/>
              <a:buChar char=""/>
            </a:pPr>
            <a:r>
              <a:rPr lang="en-CA" sz="1800" b="0" i="1" strike="noStrike" spc="-1">
                <a:latin typeface="Nirmala UI Semilight"/>
              </a:rPr>
              <a:t>Release management</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Controlling deployment into production with rollback and verification steps</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Monolith Application</a:t>
            </a:r>
            <a:endParaRPr lang="en-CA" sz="3600" b="0" strike="noStrike" cap="all" spc="-1">
              <a:solidFill>
                <a:srgbClr val="BF0041"/>
              </a:solidFill>
              <a:latin typeface="Leelawadee UI Semilight"/>
            </a:endParaRPr>
          </a:p>
        </p:txBody>
      </p:sp>
      <p:sp>
        <p:nvSpPr>
          <p:cNvPr id="33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Characterized by a single code base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May be modular at the programming language level</a:t>
            </a:r>
          </a:p>
          <a:p>
            <a:r>
              <a:rPr lang="en-CA" sz="2000" b="0" strike="noStrike" spc="-1">
                <a:latin typeface="Nirmala UI Semilight"/>
              </a:rPr>
              <a:t>Integrated with a single database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All code uses a common schema</a:t>
            </a:r>
          </a:p>
          <a:p>
            <a:r>
              <a:rPr lang="en-CA" sz="2000" b="0" strike="noStrike" spc="-1">
                <a:latin typeface="Nirmala UI Semilight"/>
              </a:rPr>
              <a:t>“Monolith” means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If a change to the code base or to the data schema</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Then the entire application needs to be redeployed  </a:t>
            </a:r>
          </a:p>
        </p:txBody>
      </p:sp>
      <p:pic>
        <p:nvPicPr>
          <p:cNvPr id="333" name="Picture 332"/>
          <p:cNvPicPr/>
          <p:nvPr/>
        </p:nvPicPr>
        <p:blipFill>
          <a:blip r:embed="rId2"/>
          <a:stretch/>
        </p:blipFill>
        <p:spPr>
          <a:xfrm>
            <a:off x="7261560" y="1018440"/>
            <a:ext cx="3886560" cy="54237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Business Analogy</a:t>
            </a:r>
            <a:endParaRPr lang="en-CA" sz="3600" b="0" strike="noStrike" cap="all" spc="-1">
              <a:solidFill>
                <a:srgbClr val="BF0041"/>
              </a:solidFill>
              <a:latin typeface="Leelawadee UI Semilight"/>
            </a:endParaRPr>
          </a:p>
        </p:txBody>
      </p:sp>
      <p:sp>
        <p:nvSpPr>
          <p:cNvPr id="335"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Start-up businesses are monoliths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There are a few people who do everything</a:t>
            </a:r>
          </a:p>
          <a:p>
            <a:r>
              <a:rPr lang="en-CA" sz="2000" b="0" strike="noStrike" spc="-1">
                <a:latin typeface="Nirmala UI Semilight"/>
              </a:rPr>
              <a:t>The enterprise is small enough that this model works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It’s actually counterproductive to have a highly structured departmental organization with just a few employees</a:t>
            </a:r>
          </a:p>
          <a:p>
            <a:r>
              <a:rPr lang="en-CA" sz="2000" b="0" strike="noStrike" spc="-1">
                <a:latin typeface="Nirmala UI Semilight"/>
              </a:rPr>
              <a:t>Early versions of applications are similar</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Simple enough that all of the code is manageable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Single code base for the whole app</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Flat or minimal architectural structure</a:t>
            </a:r>
          </a:p>
        </p:txBody>
      </p:sp>
      <p:pic>
        <p:nvPicPr>
          <p:cNvPr id="336" name="Picture 335"/>
          <p:cNvPicPr/>
          <p:nvPr/>
        </p:nvPicPr>
        <p:blipFill>
          <a:blip r:embed="rId2"/>
          <a:stretch/>
        </p:blipFill>
        <p:spPr>
          <a:xfrm>
            <a:off x="7197840" y="2151000"/>
            <a:ext cx="3962160" cy="311472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167195</TotalTime>
  <Words>4092</Words>
  <Application>Microsoft Office PowerPoint</Application>
  <PresentationFormat>Widescreen</PresentationFormat>
  <Paragraphs>560</Paragraphs>
  <Slides>68</Slides>
  <Notes>2</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68</vt:i4>
      </vt:variant>
    </vt:vector>
  </HeadingPairs>
  <TitlesOfParts>
    <vt:vector size="83" baseType="lpstr">
      <vt:lpstr>Arial</vt:lpstr>
      <vt:lpstr>Arial Black</vt:lpstr>
      <vt:lpstr>Gadugi</vt:lpstr>
      <vt:lpstr>Leelawadee UI Semilight</vt:lpstr>
      <vt:lpstr>Nirmala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operations</vt:lpstr>
      <vt:lpstr>Operations</vt:lpstr>
      <vt:lpstr>Operations</vt:lpstr>
      <vt:lpstr>Operations Technologies</vt:lpstr>
      <vt:lpstr>Operations Technologies</vt:lpstr>
      <vt:lpstr>Monolith Application</vt:lpstr>
      <vt:lpstr>Business Analogy</vt:lpstr>
      <vt:lpstr>Modular Monolith</vt:lpstr>
      <vt:lpstr>Business Analogy</vt:lpstr>
      <vt:lpstr>Modular Monolith</vt:lpstr>
      <vt:lpstr>Pros and Cons of Monoliths</vt:lpstr>
      <vt:lpstr>Scaling in Systems</vt:lpstr>
      <vt:lpstr>Operational Complexity </vt:lpstr>
      <vt:lpstr>IT Failures and Complexity</vt:lpstr>
      <vt:lpstr>Natural Systems Organization</vt:lpstr>
      <vt:lpstr>Operational Complexity in Practice</vt:lpstr>
      <vt:lpstr>Operational Complexity in Practice</vt:lpstr>
      <vt:lpstr>Complex Systems</vt:lpstr>
      <vt:lpstr>Complex Systems</vt:lpstr>
      <vt:lpstr>Complex Systems</vt:lpstr>
      <vt:lpstr>Microservices</vt:lpstr>
      <vt:lpstr>Microservices</vt:lpstr>
      <vt:lpstr>Microservices</vt:lpstr>
      <vt:lpstr>Microservices Drivers</vt:lpstr>
      <vt:lpstr>Microservices Core Concepts</vt:lpstr>
      <vt:lpstr>Microservices Core Concepts</vt:lpstr>
      <vt:lpstr>Monolith to Microservice</vt:lpstr>
      <vt:lpstr>Microservice Deployments</vt:lpstr>
      <vt:lpstr>Business Drivers</vt:lpstr>
      <vt:lpstr>Business Drivers</vt:lpstr>
      <vt:lpstr>Pros and Cons of Microservices</vt:lpstr>
      <vt:lpstr>Types of Microservices</vt:lpstr>
      <vt:lpstr>Basic Architectural Approaches</vt:lpstr>
      <vt:lpstr>Request Based Microservice</vt:lpstr>
      <vt:lpstr>Request Based Microservice</vt:lpstr>
      <vt:lpstr>A Subtle Distinction</vt:lpstr>
      <vt:lpstr>Request Based</vt:lpstr>
      <vt:lpstr>Processing a Request</vt:lpstr>
      <vt:lpstr>Processing a Request</vt:lpstr>
      <vt:lpstr>The Operations Challenge</vt:lpstr>
      <vt:lpstr>Kubernetes</vt:lpstr>
      <vt:lpstr>Kubernetes Architecture</vt:lpstr>
      <vt:lpstr>Kubernetes Services</vt:lpstr>
      <vt:lpstr>Common Deployment</vt:lpstr>
      <vt:lpstr>Event Based Microservice</vt:lpstr>
      <vt:lpstr>Event Based Microservice</vt:lpstr>
      <vt:lpstr>Event Based Microservice</vt:lpstr>
      <vt:lpstr>Event Based Microservice</vt:lpstr>
      <vt:lpstr>Kafka Concepts</vt:lpstr>
      <vt:lpstr>Kafka Architecture</vt:lpstr>
      <vt:lpstr>Kafka Architecture</vt:lpstr>
      <vt:lpstr>Hybrid Microservice</vt:lpstr>
      <vt:lpstr>Kafka Architecture</vt:lpstr>
      <vt:lpstr>Transactional State </vt:lpstr>
      <vt:lpstr>State Representation</vt:lpstr>
      <vt:lpstr>Operations Monitoring</vt:lpstr>
      <vt:lpstr>Operations Monitoring</vt:lpstr>
      <vt:lpstr>Operations Monitoring Tools</vt:lpstr>
      <vt:lpstr>Operations Monitoring Tools</vt:lpstr>
      <vt:lpstr>Operations Monitoring Tools</vt:lpstr>
      <vt:lpstr>Common Challenges in Operations</vt:lpstr>
      <vt:lpstr>Risk and Resilience</vt:lpstr>
      <vt:lpstr>Best Practices</vt:lpstr>
      <vt:lpstr>Best Practices</vt:lpstr>
      <vt:lpstr>Process Maturity</vt:lpstr>
      <vt:lpstr>Q&amp;A and open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 Operations</dc:title>
  <dc:subject>Risk/Resiliency Bootcamp</dc:subject>
  <dc:creator>Donis Marshall</dc:creator>
  <dc:description/>
  <cp:lastModifiedBy>Rod Davison</cp:lastModifiedBy>
  <cp:revision>9052</cp:revision>
  <cp:lastPrinted>2025-10-09T08:36:35Z</cp:lastPrinted>
  <dcterms:created xsi:type="dcterms:W3CDTF">2016-09-10T10:34:19Z</dcterms:created>
  <dcterms:modified xsi:type="dcterms:W3CDTF">2025-12-18T17:11:07Z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